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5"/>
  </p:notesMasterIdLst>
  <p:handoutMasterIdLst>
    <p:handoutMasterId r:id="rId26"/>
  </p:handoutMasterIdLst>
  <p:sldIdLst>
    <p:sldId id="301" r:id="rId5"/>
    <p:sldId id="302" r:id="rId6"/>
    <p:sldId id="304" r:id="rId7"/>
    <p:sldId id="315" r:id="rId8"/>
    <p:sldId id="316" r:id="rId9"/>
    <p:sldId id="306" r:id="rId10"/>
    <p:sldId id="319" r:id="rId11"/>
    <p:sldId id="311" r:id="rId12"/>
    <p:sldId id="307" r:id="rId13"/>
    <p:sldId id="308" r:id="rId14"/>
    <p:sldId id="310" r:id="rId15"/>
    <p:sldId id="325" r:id="rId16"/>
    <p:sldId id="309" r:id="rId17"/>
    <p:sldId id="321" r:id="rId18"/>
    <p:sldId id="312" r:id="rId19"/>
    <p:sldId id="318" r:id="rId20"/>
    <p:sldId id="322" r:id="rId21"/>
    <p:sldId id="324" r:id="rId22"/>
    <p:sldId id="313" r:id="rId23"/>
    <p:sldId id="323" r:id="rId24"/>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p15:clr>
            <a:srgbClr val="A4A3A4"/>
          </p15:clr>
        </p15:guide>
        <p15:guide id="2" pos="2880">
          <p15:clr>
            <a:srgbClr val="A4A3A4"/>
          </p15:clr>
        </p15:guide>
      </p15:sldGuideLst>
    </p:ext>
    <p:ext uri="{2D200454-40CA-4A62-9FC3-DE9A4176ACB9}">
      <p15:notesGuideLst xmlns:p15="http://schemas.microsoft.com/office/powerpoint/2012/main">
        <p15:guide id="1" orient="horz" pos="2874" userDrawn="1">
          <p15:clr>
            <a:srgbClr val="A4A3A4"/>
          </p15:clr>
        </p15:guide>
        <p15:guide id="2" pos="2141" userDrawn="1">
          <p15:clr>
            <a:srgbClr val="A4A3A4"/>
          </p15:clr>
        </p15:guide>
        <p15:guide id="3" orient="horz"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864"/>
    <a:srgbClr val="F29000"/>
    <a:srgbClr val="FFFFFF"/>
    <a:srgbClr val="339933"/>
    <a:srgbClr val="009900"/>
    <a:srgbClr val="C5C5C5"/>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8CD2E-CC08-429E-9CD8-92B407F58705}" v="2" dt="2026-01-13T08:08:02.99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6" autoAdjust="0"/>
    <p:restoredTop sz="64770" autoAdjust="0"/>
  </p:normalViewPr>
  <p:slideViewPr>
    <p:cSldViewPr snapToGrid="0" snapToObjects="1">
      <p:cViewPr varScale="1">
        <p:scale>
          <a:sx n="75" d="100"/>
          <a:sy n="75" d="100"/>
        </p:scale>
        <p:origin x="2957" y="43"/>
      </p:cViewPr>
      <p:guideLst>
        <p:guide orient="horz" pos="4201"/>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snapToObjects="1">
      <p:cViewPr varScale="1">
        <p:scale>
          <a:sx n="82" d="100"/>
          <a:sy n="82" d="100"/>
        </p:scale>
        <p:origin x="4272" y="86"/>
      </p:cViewPr>
      <p:guideLst>
        <p:guide orient="horz" pos="2874"/>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üneburg" userId="be0b1b16-229b-47b4-96b7-a07f6135a603" providerId="ADAL" clId="{D76DAA35-D9D7-480B-8E9A-6582457E46BF}"/>
    <pc:docChg chg="modSld modMainMaster">
      <pc:chgData name="Lüneburg" userId="be0b1b16-229b-47b4-96b7-a07f6135a603" providerId="ADAL" clId="{D76DAA35-D9D7-480B-8E9A-6582457E46BF}" dt="2026-01-13T11:00:19.428" v="231" actId="113"/>
      <pc:docMkLst>
        <pc:docMk/>
      </pc:docMkLst>
      <pc:sldChg chg="modSp mod">
        <pc:chgData name="Lüneburg" userId="be0b1b16-229b-47b4-96b7-a07f6135a603" providerId="ADAL" clId="{D76DAA35-D9D7-480B-8E9A-6582457E46BF}" dt="2026-01-13T11:00:19.428" v="231" actId="113"/>
        <pc:sldMkLst>
          <pc:docMk/>
          <pc:sldMk cId="423475208" sldId="308"/>
        </pc:sldMkLst>
        <pc:spChg chg="mod">
          <ac:chgData name="Lüneburg" userId="be0b1b16-229b-47b4-96b7-a07f6135a603" providerId="ADAL" clId="{D76DAA35-D9D7-480B-8E9A-6582457E46BF}" dt="2026-01-13T11:00:19.428" v="231" actId="113"/>
          <ac:spMkLst>
            <pc:docMk/>
            <pc:sldMk cId="423475208" sldId="308"/>
            <ac:spMk id="5" creationId="{123E782D-B8CB-0813-CFD8-941452D4BD49}"/>
          </ac:spMkLst>
        </pc:spChg>
      </pc:sldChg>
      <pc:sldChg chg="addSp modSp mod modNotesTx">
        <pc:chgData name="Lüneburg" userId="be0b1b16-229b-47b4-96b7-a07f6135a603" providerId="ADAL" clId="{D76DAA35-D9D7-480B-8E9A-6582457E46BF}" dt="2026-01-13T08:11:36.311" v="230" actId="20577"/>
        <pc:sldMkLst>
          <pc:docMk/>
          <pc:sldMk cId="3977691866" sldId="315"/>
        </pc:sldMkLst>
        <pc:picChg chg="add mod">
          <ac:chgData name="Lüneburg" userId="be0b1b16-229b-47b4-96b7-a07f6135a603" providerId="ADAL" clId="{D76DAA35-D9D7-480B-8E9A-6582457E46BF}" dt="2026-01-13T08:07:07.021" v="10" actId="1076"/>
          <ac:picMkLst>
            <pc:docMk/>
            <pc:sldMk cId="3977691866" sldId="315"/>
            <ac:picMk id="4" creationId="{6B3DF30E-3003-4CEA-25B1-9598F8892483}"/>
          </ac:picMkLst>
        </pc:picChg>
        <pc:picChg chg="mod">
          <ac:chgData name="Lüneburg" userId="be0b1b16-229b-47b4-96b7-a07f6135a603" providerId="ADAL" clId="{D76DAA35-D9D7-480B-8E9A-6582457E46BF}" dt="2026-01-13T07:25:27.242" v="4" actId="1076"/>
          <ac:picMkLst>
            <pc:docMk/>
            <pc:sldMk cId="3977691866" sldId="315"/>
            <ac:picMk id="6" creationId="{B4A6A266-BB4B-86D4-D6C4-779F359565B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001" tIns="45501" rIns="91001" bIns="45501" rtlCol="0"/>
          <a:lstStyle>
            <a:lvl1pPr algn="r">
              <a:defRPr sz="1200"/>
            </a:lvl1pPr>
          </a:lstStyle>
          <a:p>
            <a:fld id="{EC47A0ED-B042-7046-8891-41E744729D63}" type="datetimeFigureOut">
              <a:rPr lang="de-DE" smtClean="0"/>
              <a:t>13.01.2026</a:t>
            </a:fld>
            <a:endParaRPr lang="de-DE"/>
          </a:p>
        </p:txBody>
      </p:sp>
      <p:sp>
        <p:nvSpPr>
          <p:cNvPr id="4" name="Fußzeilenplatzhalter 3"/>
          <p:cNvSpPr>
            <a:spLocks noGrp="1"/>
          </p:cNvSpPr>
          <p:nvPr>
            <p:ph type="ftr" sz="quarter" idx="2"/>
          </p:nvPr>
        </p:nvSpPr>
        <p:spPr>
          <a:xfrm>
            <a:off x="0" y="9428584"/>
            <a:ext cx="2945659" cy="496332"/>
          </a:xfrm>
          <a:prstGeom prst="rect">
            <a:avLst/>
          </a:prstGeom>
        </p:spPr>
        <p:txBody>
          <a:bodyPr vert="horz" lIns="91001" tIns="45501" rIns="91001" bIns="45501"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6332"/>
          </a:xfrm>
          <a:prstGeom prst="rect">
            <a:avLst/>
          </a:prstGeom>
        </p:spPr>
        <p:txBody>
          <a:bodyPr vert="horz" lIns="91001" tIns="45501" rIns="91001" bIns="45501" rtlCol="0" anchor="b"/>
          <a:lstStyle>
            <a:lvl1pPr algn="r">
              <a:defRPr sz="1200"/>
            </a:lvl1pPr>
          </a:lstStyle>
          <a:p>
            <a:fld id="{FFDFECC9-9B64-3A48-BF1A-FEDEE9C61107}" type="slidenum">
              <a:rPr lang="de-DE" smtClean="0"/>
              <a:t>‹Nr.›</a:t>
            </a:fld>
            <a:endParaRPr lang="de-DE"/>
          </a:p>
        </p:txBody>
      </p:sp>
    </p:spTree>
    <p:extLst>
      <p:ext uri="{BB962C8B-B14F-4D97-AF65-F5344CB8AC3E}">
        <p14:creationId xmlns:p14="http://schemas.microsoft.com/office/powerpoint/2010/main" val="1213271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vl1pPr>
          </a:lstStyle>
          <a:p>
            <a:fld id="{7B858DED-A4AA-1948-9FC0-248312E91F8E}" type="datetimeFigureOut">
              <a:rPr lang="de-DE" smtClean="0"/>
              <a:t>13.01.2026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01" tIns="45501" rIns="91001" bIns="45501"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001" tIns="45501" rIns="91001" bIns="45501"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vl1pPr>
          </a:lstStyle>
          <a:p>
            <a:fld id="{4EA2DBF3-9656-B342-984A-A32D80211E05}" type="slidenum">
              <a:rPr lang="de-DE" smtClean="0"/>
              <a:t>‹Nr.›</a:t>
            </a:fld>
            <a:endParaRPr lang="de-DE"/>
          </a:p>
        </p:txBody>
      </p:sp>
    </p:spTree>
    <p:extLst>
      <p:ext uri="{BB962C8B-B14F-4D97-AF65-F5344CB8AC3E}">
        <p14:creationId xmlns:p14="http://schemas.microsoft.com/office/powerpoint/2010/main" val="2313736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fallatlas.statistikportal.d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ampus.verkehrswacht.d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effectLst/>
                <a:latin typeface="+mn-lt"/>
                <a:ea typeface="Aptos" panose="020B0004020202020204" pitchFamily="34" charset="0"/>
                <a:cs typeface="Aptos" panose="020B0004020202020204" pitchFamily="34" charset="0"/>
              </a:rPr>
              <a:t>Wenn Sie die Unfallschwerpunkte im Bereich der Schule besprechen wollen, können Sie </a:t>
            </a:r>
            <a:r>
              <a:rPr lang="de-DE" sz="1200" u="sng" dirty="0">
                <a:solidFill>
                  <a:srgbClr val="467886"/>
                </a:solidFill>
                <a:effectLst/>
                <a:latin typeface="+mn-lt"/>
                <a:ea typeface="Aptos" panose="020B0004020202020204" pitchFamily="34" charset="0"/>
                <a:cs typeface="Aptos" panose="020B0004020202020204" pitchFamily="34" charset="0"/>
                <a:hlinkClick r:id="rId3"/>
              </a:rPr>
              <a:t>https://unfallatlas.statistikportal.de/</a:t>
            </a:r>
            <a:r>
              <a:rPr lang="de-DE" sz="1200" dirty="0">
                <a:effectLst/>
                <a:latin typeface="+mn-lt"/>
                <a:ea typeface="Aptos" panose="020B0004020202020204" pitchFamily="34" charset="0"/>
                <a:cs typeface="Aptos" panose="020B0004020202020204" pitchFamily="34" charset="0"/>
              </a:rPr>
              <a:t> nutzen.</a:t>
            </a:r>
          </a:p>
          <a:p>
            <a:r>
              <a:rPr lang="de-DE" sz="1200" dirty="0">
                <a:effectLst/>
                <a:latin typeface="+mn-lt"/>
                <a:ea typeface="Aptos" panose="020B0004020202020204" pitchFamily="34" charset="0"/>
                <a:cs typeface="Aptos" panose="020B0004020202020204" pitchFamily="34" charset="0"/>
              </a:rPr>
              <a:t> </a:t>
            </a:r>
          </a:p>
          <a:p>
            <a:r>
              <a:rPr lang="de-DE" sz="1200" dirty="0">
                <a:effectLst/>
                <a:latin typeface="+mn-lt"/>
                <a:ea typeface="Aptos" panose="020B0004020202020204" pitchFamily="34" charset="0"/>
                <a:cs typeface="Aptos" panose="020B0004020202020204" pitchFamily="34" charset="0"/>
              </a:rPr>
              <a:t>Wenn Sie kurze Lehrfilme nutzen wollen, schauen Sie einmal auf: </a:t>
            </a:r>
            <a:r>
              <a:rPr lang="de-DE" sz="1200" u="sng" dirty="0">
                <a:solidFill>
                  <a:srgbClr val="467886"/>
                </a:solidFill>
                <a:effectLst/>
                <a:latin typeface="+mn-lt"/>
                <a:ea typeface="Aptos" panose="020B0004020202020204" pitchFamily="34" charset="0"/>
                <a:cs typeface="Aptos" panose="020B0004020202020204" pitchFamily="34" charset="0"/>
                <a:hlinkClick r:id="rId4"/>
              </a:rPr>
              <a:t>https://campus.verkehrswacht.de/</a:t>
            </a:r>
            <a:r>
              <a:rPr lang="de-DE" sz="1200" dirty="0">
                <a:effectLst/>
                <a:latin typeface="+mn-lt"/>
                <a:ea typeface="Aptos" panose="020B0004020202020204" pitchFamily="34" charset="0"/>
                <a:cs typeface="Aptos" panose="020B0004020202020204" pitchFamily="34" charset="0"/>
              </a:rPr>
              <a:t> </a:t>
            </a:r>
          </a:p>
        </p:txBody>
      </p:sp>
      <p:sp>
        <p:nvSpPr>
          <p:cNvPr id="4" name="Foliennummernplatzhalter 3"/>
          <p:cNvSpPr>
            <a:spLocks noGrp="1"/>
          </p:cNvSpPr>
          <p:nvPr>
            <p:ph type="sldNum" sz="quarter" idx="10"/>
          </p:nvPr>
        </p:nvSpPr>
        <p:spPr/>
        <p:txBody>
          <a:bodyPr/>
          <a:lstStyle/>
          <a:p>
            <a:fld id="{4EA2DBF3-9656-B342-984A-A32D80211E05}" type="slidenum">
              <a:rPr lang="de-DE" smtClean="0"/>
              <a:t>1</a:t>
            </a:fld>
            <a:endParaRPr lang="de-DE"/>
          </a:p>
        </p:txBody>
      </p:sp>
    </p:spTree>
    <p:extLst>
      <p:ext uri="{BB962C8B-B14F-4D97-AF65-F5344CB8AC3E}">
        <p14:creationId xmlns:p14="http://schemas.microsoft.com/office/powerpoint/2010/main" val="314668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Radfahren immer nur mit Helm! </a:t>
            </a:r>
          </a:p>
          <a:p>
            <a:r>
              <a:rPr lang="de-DE" dirty="0"/>
              <a:t>Ausreden wie „Ein Helm sieht uncool aus!“ oder „Der Helm macht meine Frisur kaputt!“ sollten überdacht werden. Nach einem Sturz, Unfall etc. mit schwerer Gehirnverletzung nützt es nichts mehr, dass die Frisur richtig saß. Nur ein Helm kann vor schlimmsten Unfallfolgen schützen! </a:t>
            </a:r>
          </a:p>
          <a:p>
            <a:r>
              <a:rPr lang="de-DE" dirty="0"/>
              <a:t> </a:t>
            </a:r>
          </a:p>
          <a:p>
            <a:pPr marL="0" indent="0">
              <a:buFont typeface="Wingdings" panose="05000000000000000000" pitchFamily="2" charset="2"/>
              <a:buNone/>
            </a:pPr>
            <a:r>
              <a:rPr lang="de-DE" dirty="0"/>
              <a:t>Nach einem Unfall oder Sturz auf den Kopf sollte der Helm ausgetauscht werden.</a:t>
            </a:r>
          </a:p>
        </p:txBody>
      </p:sp>
      <p:sp>
        <p:nvSpPr>
          <p:cNvPr id="4" name="Foliennummernplatzhalter 3"/>
          <p:cNvSpPr>
            <a:spLocks noGrp="1"/>
          </p:cNvSpPr>
          <p:nvPr>
            <p:ph type="sldNum" sz="quarter" idx="5"/>
          </p:nvPr>
        </p:nvSpPr>
        <p:spPr/>
        <p:txBody>
          <a:bodyPr/>
          <a:lstStyle/>
          <a:p>
            <a:fld id="{4EA2DBF3-9656-B342-984A-A32D80211E05}" type="slidenum">
              <a:rPr lang="de-DE" smtClean="0"/>
              <a:t>10</a:t>
            </a:fld>
            <a:endParaRPr lang="de-DE"/>
          </a:p>
        </p:txBody>
      </p:sp>
    </p:spTree>
    <p:extLst>
      <p:ext uri="{BB962C8B-B14F-4D97-AF65-F5344CB8AC3E}">
        <p14:creationId xmlns:p14="http://schemas.microsoft.com/office/powerpoint/2010/main" val="273054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Radfahrstreifen = eine mit einer durchgezogenen Linie abgetrennte Spur für Radfahrer auf der Straße</a:t>
            </a:r>
          </a:p>
        </p:txBody>
      </p:sp>
      <p:sp>
        <p:nvSpPr>
          <p:cNvPr id="4" name="Foliennummernplatzhalter 3"/>
          <p:cNvSpPr>
            <a:spLocks noGrp="1"/>
          </p:cNvSpPr>
          <p:nvPr>
            <p:ph type="sldNum" sz="quarter" idx="5"/>
          </p:nvPr>
        </p:nvSpPr>
        <p:spPr/>
        <p:txBody>
          <a:bodyPr/>
          <a:lstStyle/>
          <a:p>
            <a:fld id="{4EA2DBF3-9656-B342-984A-A32D80211E05}" type="slidenum">
              <a:rPr lang="de-DE" smtClean="0"/>
              <a:t>11</a:t>
            </a:fld>
            <a:endParaRPr lang="de-DE"/>
          </a:p>
        </p:txBody>
      </p:sp>
    </p:spTree>
    <p:extLst>
      <p:ext uri="{BB962C8B-B14F-4D97-AF65-F5344CB8AC3E}">
        <p14:creationId xmlns:p14="http://schemas.microsoft.com/office/powerpoint/2010/main" val="331579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Nicht nur das Fahrrad, auch der Fahrer sollte gut, d. h. mit heller und bestenfalls reflektierender Kleidung, ausgerüstet sein.</a:t>
            </a:r>
          </a:p>
          <a:p>
            <a:endParaRPr lang="de-DE" dirty="0"/>
          </a:p>
          <a:p>
            <a:r>
              <a:rPr lang="de-DE" dirty="0"/>
              <a:t>Neben heller Kleidung sind in der Dunkelheit Reflexmaterialien wichtig. Sie sorgen dafür, dass andere Verkehrsteilnehmer dich noch viel besser sehen, gerade auch dann, wenn du doch mal dunkel gekleidet unterwegs bist. </a:t>
            </a:r>
          </a:p>
          <a:p>
            <a:r>
              <a:rPr lang="de-DE" dirty="0"/>
              <a:t>Schon kleine reflektierende Anhänger, Aufkleber, Bänder, zusätzliche Speichenreflektoren etc. zeigen Wirkung und machen dich über größere Entfernungen für andere Verkehrsteilnehmer sichtbar. </a:t>
            </a:r>
          </a:p>
          <a:p>
            <a:endParaRPr lang="de-DE" dirty="0"/>
          </a:p>
          <a:p>
            <a:r>
              <a:rPr lang="de-DE" dirty="0"/>
              <a:t>Warum das sehr wichtig ist, zeigt die nächste Folie … </a:t>
            </a:r>
          </a:p>
          <a:p>
            <a:endParaRPr lang="de-DE" dirty="0"/>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12</a:t>
            </a:fld>
            <a:endParaRPr lang="de-DE"/>
          </a:p>
        </p:txBody>
      </p:sp>
    </p:spTree>
    <p:extLst>
      <p:ext uri="{BB962C8B-B14F-4D97-AF65-F5344CB8AC3E}">
        <p14:creationId xmlns:p14="http://schemas.microsoft.com/office/powerpoint/2010/main" val="291372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Wichtig: Nicht nur Radfahrer müssen sich sichtbar machen, das Gleiche gilt auch für Fußgänger!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p>
            <a:r>
              <a:rPr lang="de-DE" u="sng" dirty="0"/>
              <a:t>Sichtbarkeit:</a:t>
            </a:r>
          </a:p>
          <a:p>
            <a:r>
              <a:rPr lang="de-DE" dirty="0"/>
              <a:t>25-30 Meter: schwarz/dunkel gekleidete Person – </a:t>
            </a:r>
            <a:r>
              <a:rPr lang="de-DE" b="1" dirty="0"/>
              <a:t>Bei entsprechender Geschwindigkeit sieht ein Autofahrer dich nicht rechtzeitig, um einen Unfall zu vermeiden! </a:t>
            </a:r>
          </a:p>
          <a:p>
            <a:r>
              <a:rPr lang="de-DE" dirty="0"/>
              <a:t>40-50 Meter: hell gekleidete Person</a:t>
            </a:r>
          </a:p>
          <a:p>
            <a:r>
              <a:rPr lang="de-DE" dirty="0"/>
              <a:t>130-150 Meter: reflektierende Kleidung / Reflexmaterialien </a:t>
            </a:r>
          </a:p>
          <a:p>
            <a:endParaRPr lang="de-DE" dirty="0"/>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13</a:t>
            </a:fld>
            <a:endParaRPr lang="de-DE"/>
          </a:p>
        </p:txBody>
      </p:sp>
    </p:spTree>
    <p:extLst>
      <p:ext uri="{BB962C8B-B14F-4D97-AF65-F5344CB8AC3E}">
        <p14:creationId xmlns:p14="http://schemas.microsoft.com/office/powerpoint/2010/main" val="289024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Grundsätzlich gilt auch für Fußgänger und Radfahrer: </a:t>
            </a:r>
            <a:r>
              <a:rPr lang="de-DE" b="1" dirty="0"/>
              <a:t>Das Smartphone hat im Straßenverkehr nichts zu suchen.</a:t>
            </a:r>
            <a:r>
              <a:rPr lang="de-DE" dirty="0"/>
              <a:t> Wer mit dem Blick aufs Handy über die Straße läuft, kann Gefahren nicht rechtzeitig erkennen und riskiert schwere Unfälle!</a:t>
            </a:r>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14</a:t>
            </a:fld>
            <a:endParaRPr lang="de-DE"/>
          </a:p>
        </p:txBody>
      </p:sp>
    </p:spTree>
    <p:extLst>
      <p:ext uri="{BB962C8B-B14F-4D97-AF65-F5344CB8AC3E}">
        <p14:creationId xmlns:p14="http://schemas.microsoft.com/office/powerpoint/2010/main" val="3496892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Typische Gefahrensituationen:</a:t>
            </a:r>
          </a:p>
          <a:p>
            <a:pPr marL="0" indent="0">
              <a:buFontTx/>
              <a:buNone/>
            </a:pPr>
            <a:r>
              <a:rPr lang="de-DE" dirty="0"/>
              <a:t> </a:t>
            </a:r>
          </a:p>
          <a:p>
            <a:pPr marL="228600" indent="-228600">
              <a:buFontTx/>
              <a:buAutoNum type="alphaLcParenR"/>
            </a:pPr>
            <a:r>
              <a:rPr lang="de-DE" dirty="0"/>
              <a:t>Radwege, die plötzlich enden (teils sogar auf die Straße führend). Achtung, auf den Verkehr achten!</a:t>
            </a:r>
          </a:p>
          <a:p>
            <a:pPr marL="228600" indent="-228600">
              <a:buFontTx/>
              <a:buAutoNum type="alphaLcParenR"/>
            </a:pPr>
            <a:r>
              <a:rPr lang="de-DE" dirty="0"/>
              <a:t>Radwege, neben denen sich rechts Parkstreifen für Autos befinden: Es droht Gefahr von Fahrzeugen, deren Fahrer nicht auf den Radverkehr von hinten achten und plötzlich losfahren oder einfach die Tür öffnen („</a:t>
            </a:r>
            <a:r>
              <a:rPr lang="de-DE" dirty="0" err="1"/>
              <a:t>Dooring</a:t>
            </a:r>
            <a:r>
              <a:rPr lang="de-DE" dirty="0"/>
              <a:t>“).</a:t>
            </a:r>
          </a:p>
          <a:p>
            <a:pPr marL="171450" indent="-171450">
              <a:buFontTx/>
              <a:buChar char="-"/>
            </a:pPr>
            <a:endParaRPr lang="de-DE" b="0" dirty="0"/>
          </a:p>
          <a:p>
            <a:pPr marL="0" indent="0">
              <a:buFontTx/>
              <a:buNone/>
            </a:pPr>
            <a:endParaRPr lang="de-DE" b="0" dirty="0"/>
          </a:p>
          <a:p>
            <a:pPr marL="0" indent="0">
              <a:buNone/>
            </a:pPr>
            <a:endParaRPr lang="de-DE" dirty="0"/>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15</a:t>
            </a:fld>
            <a:endParaRPr lang="de-DE"/>
          </a:p>
        </p:txBody>
      </p:sp>
    </p:spTree>
    <p:extLst>
      <p:ext uri="{BB962C8B-B14F-4D97-AF65-F5344CB8AC3E}">
        <p14:creationId xmlns:p14="http://schemas.microsoft.com/office/powerpoint/2010/main" val="659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Gefahr bei Zusatzschildern: </a:t>
            </a:r>
          </a:p>
          <a:p>
            <a:pPr marL="0" indent="0">
              <a:buNone/>
            </a:pPr>
            <a:endParaRPr lang="de-DE" dirty="0"/>
          </a:p>
          <a:p>
            <a:pPr marL="0" indent="0">
              <a:buNone/>
            </a:pPr>
            <a:r>
              <a:rPr lang="de-DE" dirty="0"/>
              <a:t>Andere Verkehrsteilnehmer rechnen oft nicht mit entgegenkommenden Radfahrern.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Speziell in Einbahnstraßen: Immer äußerst rechts fahren, beim Linksabbiegen nicht zur Fahrbahnmitte einordnen!</a:t>
            </a:r>
          </a:p>
          <a:p>
            <a:pPr marL="0" indent="0">
              <a:buNone/>
            </a:pPr>
            <a:endParaRPr lang="de-DE" dirty="0"/>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16</a:t>
            </a:fld>
            <a:endParaRPr lang="de-DE"/>
          </a:p>
        </p:txBody>
      </p:sp>
    </p:spTree>
    <p:extLst>
      <p:ext uri="{BB962C8B-B14F-4D97-AF65-F5344CB8AC3E}">
        <p14:creationId xmlns:p14="http://schemas.microsoft.com/office/powerpoint/2010/main" val="162278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„Geisterradler“ fahren gegen die vorgeschriebene Fahrtrichtung z. B. auf dem Radweg. </a:t>
            </a:r>
          </a:p>
          <a:p>
            <a:pPr marL="0" indent="0">
              <a:buNone/>
            </a:pPr>
            <a:r>
              <a:rPr lang="de-DE" dirty="0"/>
              <a:t>Sie behindern andere und riskieren schwere Unfälle mit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a) Autofahrern, die z. B. aus Einfahrten kommen und aus dieser Richtung nicht mit einem Radfahrer rechnen.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b) Radfahrern, die ihnen entgegenkommen.</a:t>
            </a:r>
          </a:p>
          <a:p>
            <a:pPr marL="0" indent="0">
              <a:buNone/>
            </a:pPr>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17</a:t>
            </a:fld>
            <a:endParaRPr lang="de-DE"/>
          </a:p>
        </p:txBody>
      </p:sp>
    </p:spTree>
    <p:extLst>
      <p:ext uri="{BB962C8B-B14F-4D97-AF65-F5344CB8AC3E}">
        <p14:creationId xmlns:p14="http://schemas.microsoft.com/office/powerpoint/2010/main" val="106988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a:t>
            </a:r>
            <a:r>
              <a:rPr lang="de-DE" b="1" dirty="0"/>
              <a:t>Toter Winkel</a:t>
            </a:r>
            <a:r>
              <a:rPr lang="de-DE" dirty="0"/>
              <a:t>“ </a:t>
            </a:r>
            <a:r>
              <a:rPr lang="de-DE" sz="1200" dirty="0">
                <a:latin typeface="+mn-lt"/>
              </a:rPr>
              <a:t>= d</a:t>
            </a:r>
            <a:r>
              <a:rPr lang="de-DE" sz="1200" b="0" kern="100" dirty="0">
                <a:effectLst/>
                <a:latin typeface="+mn-lt"/>
                <a:ea typeface="Aptos" panose="020B0004020202020204" pitchFamily="34" charset="0"/>
                <a:cs typeface="Times New Roman" panose="02020603050405020304" pitchFamily="18" charset="0"/>
              </a:rPr>
              <a:t>er Bereich, den Auto-/Bus-/Lkw-Fahrer am Steuer trotz Spiegel nicht sehen können.</a:t>
            </a:r>
          </a:p>
          <a:p>
            <a:pPr marL="0" indent="0">
              <a:buFontTx/>
              <a:buNone/>
            </a:pPr>
            <a:endParaRPr lang="de-DE" b="0" dirty="0">
              <a:latin typeface="+mn-lt"/>
            </a:endParaRPr>
          </a:p>
          <a:p>
            <a:pPr marL="0" indent="0">
              <a:buFontTx/>
              <a:buNone/>
            </a:pPr>
            <a:r>
              <a:rPr lang="de-DE" b="0" dirty="0">
                <a:latin typeface="+mn-lt"/>
              </a:rPr>
              <a:t>Jedes Jahr gibt es etliche Verletzte und Tote durch rechtsabbiegende Fahrzeuge, die dabei Fußgänger/Radfahrer übersehen.</a:t>
            </a:r>
          </a:p>
          <a:p>
            <a:pPr marL="0" indent="0">
              <a:buFontTx/>
              <a:buNone/>
            </a:pPr>
            <a:r>
              <a:rPr lang="de-DE" b="0" dirty="0">
                <a:latin typeface="+mn-lt"/>
              </a:rPr>
              <a:t>Deshalb: Vor dem Überqueren einer Straße immer erst prüfen, ob der Fahrer des abbiegenden Fahrzeugs wirklich anhält! Als Radfahrer möglichst hinter dem Fahrzeug fahren, damit es abbiegen kann, und lieber auf den eigenen Vorrang verzichten! </a:t>
            </a:r>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18</a:t>
            </a:fld>
            <a:endParaRPr lang="de-DE"/>
          </a:p>
        </p:txBody>
      </p:sp>
    </p:spTree>
    <p:extLst>
      <p:ext uri="{BB962C8B-B14F-4D97-AF65-F5344CB8AC3E}">
        <p14:creationId xmlns:p14="http://schemas.microsoft.com/office/powerpoint/2010/main" val="429384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a:t>
            </a:r>
            <a:r>
              <a:rPr lang="de-DE" b="1" dirty="0"/>
              <a:t>Toter Winkel</a:t>
            </a:r>
            <a:r>
              <a:rPr lang="de-DE" dirty="0"/>
              <a:t>“ </a:t>
            </a:r>
            <a:r>
              <a:rPr lang="de-DE" sz="1200" dirty="0">
                <a:latin typeface="+mn-lt"/>
              </a:rPr>
              <a:t>= d</a:t>
            </a:r>
            <a:r>
              <a:rPr lang="de-DE" sz="1200" b="0" kern="100" dirty="0">
                <a:effectLst/>
                <a:latin typeface="+mn-lt"/>
                <a:ea typeface="Aptos" panose="020B0004020202020204" pitchFamily="34" charset="0"/>
                <a:cs typeface="Times New Roman" panose="02020603050405020304" pitchFamily="18" charset="0"/>
              </a:rPr>
              <a:t>er Bereich, den Auto-/Bus-/Lkw-Fahrer am Steuer trotz Spiegel nicht sehen können</a:t>
            </a:r>
            <a:r>
              <a:rPr lang="de-DE" sz="1200" b="0" kern="100" dirty="0">
                <a:solidFill>
                  <a:schemeClr val="tx1"/>
                </a:solidFill>
                <a:effectLst/>
                <a:latin typeface="+mn-lt"/>
                <a:ea typeface="Aptos" panose="020B0004020202020204" pitchFamily="34" charset="0"/>
                <a:cs typeface="Times New Roman" panose="02020603050405020304" pitchFamily="18" charset="0"/>
              </a:rPr>
              <a:t>. </a:t>
            </a:r>
            <a:r>
              <a:rPr lang="de-DE" sz="1200" b="1" kern="100" dirty="0">
                <a:solidFill>
                  <a:schemeClr val="tx1"/>
                </a:solidFill>
                <a:effectLst/>
                <a:latin typeface="+mn-lt"/>
                <a:ea typeface="Aptos" panose="020B0004020202020204" pitchFamily="34" charset="0"/>
                <a:cs typeface="Times New Roman" panose="02020603050405020304" pitchFamily="18" charset="0"/>
              </a:rPr>
              <a:t>Dieser Bereich ist im Bild rot markiert.</a:t>
            </a:r>
          </a:p>
          <a:p>
            <a:pPr marL="0" indent="0">
              <a:buFontTx/>
              <a:buNone/>
            </a:pPr>
            <a:endParaRPr lang="de-DE" sz="1200" b="0" kern="100" dirty="0">
              <a:solidFill>
                <a:schemeClr val="tx1"/>
              </a:solidFill>
              <a:effectLst/>
              <a:latin typeface="+mn-lt"/>
              <a:cs typeface="Times New Roman" panose="02020603050405020304" pitchFamily="18" charset="0"/>
            </a:endParaRPr>
          </a:p>
          <a:p>
            <a:pPr marL="0" indent="0">
              <a:buFontTx/>
              <a:buNone/>
            </a:pPr>
            <a:r>
              <a:rPr lang="de-DE" sz="1200" b="0" dirty="0">
                <a:latin typeface="+mn-lt"/>
              </a:rPr>
              <a:t>Jedes Jahr gibt es etliche Verletzte und Tote durch rechtsabbiegende Fahrzeuge, die dabei Fußgänger/Radfahrer übersehen.</a:t>
            </a:r>
          </a:p>
          <a:p>
            <a:pPr marL="0" indent="0">
              <a:buFontTx/>
              <a:buNone/>
            </a:pPr>
            <a:r>
              <a:rPr lang="de-DE" sz="1200" b="0" dirty="0">
                <a:latin typeface="+mn-lt"/>
              </a:rPr>
              <a:t>Deshalb: Vor dem Überqueren einer Straße immer erst prüfen, ob der Fahrer des abbiegenden Fahrzeugs wirklich anhält! Als Radfahrer möglichst hinter dem Fahrzeug fahren, damit es abbiegen kann, und lieber auf den eigenen Vorrang verzichten!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b="0" dirty="0"/>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19</a:t>
            </a:fld>
            <a:endParaRPr lang="de-DE"/>
          </a:p>
        </p:txBody>
      </p:sp>
    </p:spTree>
    <p:extLst>
      <p:ext uri="{BB962C8B-B14F-4D97-AF65-F5344CB8AC3E}">
        <p14:creationId xmlns:p14="http://schemas.microsoft.com/office/powerpoint/2010/main" val="295661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2</a:t>
            </a:fld>
            <a:endParaRPr lang="de-DE"/>
          </a:p>
        </p:txBody>
      </p:sp>
    </p:spTree>
    <p:extLst>
      <p:ext uri="{BB962C8B-B14F-4D97-AF65-F5344CB8AC3E}">
        <p14:creationId xmlns:p14="http://schemas.microsoft.com/office/powerpoint/2010/main" val="400797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20</a:t>
            </a:fld>
            <a:endParaRPr lang="de-DE"/>
          </a:p>
        </p:txBody>
      </p:sp>
    </p:spTree>
    <p:extLst>
      <p:ext uri="{BB962C8B-B14F-4D97-AF65-F5344CB8AC3E}">
        <p14:creationId xmlns:p14="http://schemas.microsoft.com/office/powerpoint/2010/main" val="100832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a:p>
            <a:r>
              <a:rPr lang="de-DE" b="1" dirty="0"/>
              <a:t>Hinweise: </a:t>
            </a:r>
            <a:endParaRPr lang="de-DE" dirty="0"/>
          </a:p>
          <a:p>
            <a:pPr marL="171450" indent="-171450">
              <a:buFontTx/>
              <a:buChar char="-"/>
            </a:pPr>
            <a:r>
              <a:rPr lang="de-DE" dirty="0"/>
              <a:t>Kreuzung/Einmündung mit Vorfahrt von rechts: Dieses Schild steht oft an schwer erkennbaren Rechts-vor-links-Kreuzungen.</a:t>
            </a:r>
          </a:p>
          <a:p>
            <a:pPr marL="171450" indent="-171450">
              <a:buFontTx/>
              <a:buChar char="-"/>
            </a:pPr>
            <a:r>
              <a:rPr lang="de-DE" dirty="0"/>
              <a:t>Vorfahrt gewähren = An dieser Kreuzung muss ich selbst warten und die Verkehrsteilnehmer auf der kreuzenden Straße zuerst fahren lassen.</a:t>
            </a:r>
          </a:p>
          <a:p>
            <a:pPr marL="171450" indent="-171450">
              <a:buFontTx/>
              <a:buChar char="-"/>
            </a:pPr>
            <a:r>
              <a:rPr lang="de-DE" dirty="0"/>
              <a:t>Kreisverkehr: Bei der Einfahrt in den Kreisverkehr muss ich die Verkehrsteilnehmer im Kreisverkehr immer vorlassen. Beim Ausfahren aus dem Kreisverkehr muss ich Handzeichen geben.</a:t>
            </a:r>
          </a:p>
          <a:p>
            <a:pPr marL="171450" indent="-171450">
              <a:buFontTx/>
              <a:buChar char="-"/>
            </a:pPr>
            <a:r>
              <a:rPr lang="de-DE" dirty="0"/>
              <a:t>Halt! Vorfahrt gewähren! – Immer anhalten, auch wenn niemand kommt! Ich selbst muss warten und die anderen Verkehrsteilnehmer zuerst fahren lassen. </a:t>
            </a:r>
          </a:p>
          <a:p>
            <a:pPr marL="171450" indent="-171450">
              <a:buFontTx/>
              <a:buChar char="-"/>
            </a:pPr>
            <a:r>
              <a:rPr lang="de-DE" dirty="0"/>
              <a:t>Vorfahrt an der nächsten Kreuzung/Einmündung: Hier darf ich zuerst fahren.</a:t>
            </a:r>
          </a:p>
          <a:p>
            <a:pPr marL="171450" indent="-171450">
              <a:buFontTx/>
              <a:buChar char="-"/>
            </a:pPr>
            <a:r>
              <a:rPr lang="de-DE" dirty="0"/>
              <a:t>[abknickende] Vorfahrtstraße: Auf dieser Straße [bzw. auf der „dicken Linie“] habe ich Vorfahrt. Beim Folgen der abknickenden Vorfahrtsstraße muss ich trotzdem ein Handzeichen geben. </a:t>
            </a:r>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3</a:t>
            </a:fld>
            <a:endParaRPr lang="de-DE"/>
          </a:p>
        </p:txBody>
      </p:sp>
    </p:spTree>
    <p:extLst>
      <p:ext uri="{BB962C8B-B14F-4D97-AF65-F5344CB8AC3E}">
        <p14:creationId xmlns:p14="http://schemas.microsoft.com/office/powerpoint/2010/main" val="215231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C0241-1187-CFD7-2743-108860FD0AE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3E6AF78-0566-2E1C-A141-1B24E644F11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5820843-BB31-BD55-64F7-9E3A35346F6F}"/>
              </a:ext>
            </a:extLst>
          </p:cNvPr>
          <p:cNvSpPr>
            <a:spLocks noGrp="1"/>
          </p:cNvSpPr>
          <p:nvPr>
            <p:ph type="body" idx="1"/>
          </p:nvPr>
        </p:nvSpPr>
        <p:spPr/>
        <p:txBody>
          <a:bodyPr/>
          <a:lstStyle/>
          <a:p>
            <a:pPr marL="0" indent="0">
              <a:buFontTx/>
              <a:buNone/>
            </a:pPr>
            <a:r>
              <a:rPr lang="de-DE" b="1" dirty="0"/>
              <a:t>Hinweise:</a:t>
            </a:r>
          </a:p>
          <a:p>
            <a:pPr marL="171450" indent="-171450">
              <a:buFontTx/>
              <a:buChar char="-"/>
            </a:pPr>
            <a:r>
              <a:rPr lang="de-DE" dirty="0"/>
              <a:t>Verbot für Radverkehr: Hier darf ich mit meinem Fahrrad nicht fahren.</a:t>
            </a:r>
          </a:p>
          <a:p>
            <a:pPr marL="171450" indent="-171450">
              <a:buFontTx/>
              <a:buChar char="-"/>
            </a:pPr>
            <a:r>
              <a:rPr lang="de-DE" dirty="0"/>
              <a:t>Verbot der Einfahrt: Dieses Schild markiert insbesondere Einbahnstraßen. In diese Straße darf ich nicht hineinfahren!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dirty="0"/>
              <a:t>Verbot für Fahrzeuge aller Art: In diese Straße darf ich auch als Radfahrer nicht hineinfahren.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dirty="0"/>
              <a:t>Einbahnstraße: Ich darf nur in die angezeigte Richtung fahren.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sz="1200" b="0" i="0" kern="1200" dirty="0">
                <a:solidFill>
                  <a:schemeClr val="tx1"/>
                </a:solidFill>
                <a:effectLst/>
                <a:latin typeface="+mn-lt"/>
                <a:ea typeface="+mn-ea"/>
                <a:cs typeface="+mn-cs"/>
              </a:rPr>
              <a:t>Vorgeschriebene Fahrtrichtung geradeaus oder rechts: Hier darf man nicht links abbiegen (z. B. weil man dann gegen eine </a:t>
            </a:r>
            <a:r>
              <a:rPr lang="de-DE" sz="1200" b="0" i="0" kern="1200">
                <a:solidFill>
                  <a:schemeClr val="tx1"/>
                </a:solidFill>
                <a:effectLst/>
                <a:latin typeface="+mn-lt"/>
                <a:ea typeface="+mn-ea"/>
                <a:cs typeface="+mn-cs"/>
              </a:rPr>
              <a:t>Einbahnstraße fahren würde). </a:t>
            </a:r>
            <a:r>
              <a:rPr lang="de-DE" sz="1200" b="0" i="0" kern="1200" dirty="0">
                <a:solidFill>
                  <a:schemeClr val="tx1"/>
                </a:solidFill>
                <a:effectLst/>
                <a:latin typeface="+mn-lt"/>
                <a:ea typeface="+mn-ea"/>
                <a:cs typeface="+mn-cs"/>
              </a:rPr>
              <a:t>Dieses Schild gibt es natürlich auch mit Pfeilen in andere Richtungen. </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Ausnahmen durch Zusatzschilder sind möglich (vgl. Folie 6).</a:t>
            </a:r>
          </a:p>
          <a:p>
            <a:endParaRPr lang="de-DE" dirty="0"/>
          </a:p>
        </p:txBody>
      </p:sp>
      <p:sp>
        <p:nvSpPr>
          <p:cNvPr id="4" name="Foliennummernplatzhalter 3">
            <a:extLst>
              <a:ext uri="{FF2B5EF4-FFF2-40B4-BE49-F238E27FC236}">
                <a16:creationId xmlns:a16="http://schemas.microsoft.com/office/drawing/2014/main" id="{3A7E3A12-1037-311B-5E18-844F8A6C2B02}"/>
              </a:ext>
            </a:extLst>
          </p:cNvPr>
          <p:cNvSpPr>
            <a:spLocks noGrp="1"/>
          </p:cNvSpPr>
          <p:nvPr>
            <p:ph type="sldNum" sz="quarter" idx="5"/>
          </p:nvPr>
        </p:nvSpPr>
        <p:spPr/>
        <p:txBody>
          <a:bodyPr/>
          <a:lstStyle/>
          <a:p>
            <a:fld id="{4EA2DBF3-9656-B342-984A-A32D80211E05}" type="slidenum">
              <a:rPr lang="de-DE" smtClean="0"/>
              <a:t>4</a:t>
            </a:fld>
            <a:endParaRPr lang="de-DE"/>
          </a:p>
        </p:txBody>
      </p:sp>
    </p:spTree>
    <p:extLst>
      <p:ext uri="{BB962C8B-B14F-4D97-AF65-F5344CB8AC3E}">
        <p14:creationId xmlns:p14="http://schemas.microsoft.com/office/powerpoint/2010/main" val="228378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D0C81-21EC-D8FC-5987-CC409A05C4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81B998E-B5E3-7E28-0A13-109D2CBC11C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656A1AB-7449-3E50-75ED-C6513B848B28}"/>
              </a:ext>
            </a:extLst>
          </p:cNvPr>
          <p:cNvSpPr>
            <a:spLocks noGrp="1"/>
          </p:cNvSpPr>
          <p:nvPr>
            <p:ph type="body" idx="1"/>
          </p:nvPr>
        </p:nvSpPr>
        <p:spPr/>
        <p:txBody>
          <a:bodyPr/>
          <a:lstStyle/>
          <a:p>
            <a:r>
              <a:rPr lang="de-DE" b="1" dirty="0"/>
              <a:t>Hinweise:</a:t>
            </a:r>
          </a:p>
          <a:p>
            <a:pPr marL="171450" indent="-171450">
              <a:buFontTx/>
              <a:buChar char="-"/>
            </a:pPr>
            <a:r>
              <a:rPr lang="de-DE" b="0" dirty="0"/>
              <a:t>Radweg: </a:t>
            </a:r>
            <a:r>
              <a:rPr lang="de-DE" dirty="0"/>
              <a:t>Es besteht eine Radwegbenutzungspflicht! Ich muss mit meinem Fahrrad hier fahren.</a:t>
            </a:r>
          </a:p>
          <a:p>
            <a:pPr marL="171450" indent="-171450">
              <a:buFontTx/>
              <a:buChar char="-"/>
            </a:pPr>
            <a:r>
              <a:rPr lang="de-DE" b="0" dirty="0"/>
              <a:t>Gemeinsamer Geh- und Radweg: Fußgänger und Radfahrer teilen sich diesen Weg. </a:t>
            </a:r>
            <a:r>
              <a:rPr lang="de-DE" dirty="0"/>
              <a:t>Rücksichtnahme gegenüber Fußgängern ist nötig. Niemand darf gefährdet werden! Notfalls muss man als Radfahrer seine Geschwindigkeit anpassen, langsamer fahren und jederzeit bremsbereit sein.</a:t>
            </a:r>
          </a:p>
          <a:p>
            <a:pPr marL="171450" indent="-171450">
              <a:buFontTx/>
              <a:buChar char="-"/>
            </a:pPr>
            <a:r>
              <a:rPr lang="de-DE" dirty="0"/>
              <a:t>Getrennter Rad- und Gehweg: Radfahrer und Fußgänger benutzen nebeneinander ihre jeweiligen Spuren. Auf Markierungen achten und im eigenen Bereich bleiben. </a:t>
            </a:r>
          </a:p>
          <a:p>
            <a:pPr marL="171450" indent="-171450">
              <a:buFontTx/>
              <a:buChar char="-"/>
            </a:pPr>
            <a:r>
              <a:rPr lang="de-DE" dirty="0"/>
              <a:t>Gehweg: Der Gehweg ist nur für Fußgänger! Ich muss mit meinem Rad auf der Straße fahren. Ausnahme: Bis zum 10. Lebensjahr dürfen Kinder auf dem Gehweg fahren.</a:t>
            </a:r>
          </a:p>
          <a:p>
            <a:pPr marL="171450" indent="-171450">
              <a:buFontTx/>
              <a:buChar char="-"/>
            </a:pPr>
            <a:r>
              <a:rPr lang="de-DE" dirty="0"/>
              <a:t>Beginn einer Fußgängerzone: Fußgänger haben Vorrang. Radfahren ist hier verboten, ich muss mein Rad schieben!</a:t>
            </a:r>
          </a:p>
          <a:p>
            <a:pPr marL="171450" indent="-171450">
              <a:buFontTx/>
              <a:buChar char="-"/>
            </a:pPr>
            <a:endParaRPr lang="de-DE" dirty="0"/>
          </a:p>
          <a:p>
            <a:pPr marL="0" indent="0">
              <a:buFontTx/>
              <a:buNone/>
            </a:pPr>
            <a:r>
              <a:rPr lang="de-DE" dirty="0"/>
              <a:t>Verkehrsberuhigter Bereich:</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a:t>Schrittgeschwindigkeit 7-10 km/h (gilt für alle, auch für Radfahrer!)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a:t>Kinder dürfen hier auf der Straße spielen. Die Straße darf aber nicht durch herumliegendes Spielzeug blockiert werden.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a:t>Fußgänger/Radfahrer dürfen die gesamte Fahrbahn nutzen, Radfahrer dürfen nebeneinander fahren. Sie müssen aber Platz machen, wenn ein Auto durchfahren möchte.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a:t>Beim Verlassen eines verkehrsberuhigten Bereichs gilt </a:t>
            </a:r>
            <a:r>
              <a:rPr lang="de-DE" b="1" u="sng" dirty="0"/>
              <a:t>nicht</a:t>
            </a:r>
            <a:r>
              <a:rPr lang="de-DE" dirty="0"/>
              <a:t> rechts vor links, sondern dasselbe wie beim Verlassen eines Grundstücks: Man hat </a:t>
            </a:r>
            <a:r>
              <a:rPr lang="de-DE" u="sng" dirty="0"/>
              <a:t>keine </a:t>
            </a:r>
            <a:r>
              <a:rPr lang="de-DE" dirty="0"/>
              <a:t>Vorfahrt und muss auf die anderen Verkehrsteilnehmer achten.</a:t>
            </a:r>
          </a:p>
          <a:p>
            <a:pPr marL="171450" indent="-171450">
              <a:buFontTx/>
              <a:buChar char="-"/>
            </a:pPr>
            <a:endParaRPr lang="de-DE" dirty="0"/>
          </a:p>
          <a:p>
            <a:pPr marL="0" indent="0">
              <a:buFontTx/>
              <a:buNone/>
            </a:pPr>
            <a:endParaRPr lang="de-DE" dirty="0"/>
          </a:p>
        </p:txBody>
      </p:sp>
      <p:sp>
        <p:nvSpPr>
          <p:cNvPr id="4" name="Foliennummernplatzhalter 3">
            <a:extLst>
              <a:ext uri="{FF2B5EF4-FFF2-40B4-BE49-F238E27FC236}">
                <a16:creationId xmlns:a16="http://schemas.microsoft.com/office/drawing/2014/main" id="{7F2A973B-6D92-E982-4702-D49980AE50C1}"/>
              </a:ext>
            </a:extLst>
          </p:cNvPr>
          <p:cNvSpPr>
            <a:spLocks noGrp="1"/>
          </p:cNvSpPr>
          <p:nvPr>
            <p:ph type="sldNum" sz="quarter" idx="5"/>
          </p:nvPr>
        </p:nvSpPr>
        <p:spPr/>
        <p:txBody>
          <a:bodyPr/>
          <a:lstStyle/>
          <a:p>
            <a:fld id="{4EA2DBF3-9656-B342-984A-A32D80211E05}" type="slidenum">
              <a:rPr lang="de-DE" smtClean="0"/>
              <a:t>5</a:t>
            </a:fld>
            <a:endParaRPr lang="de-DE"/>
          </a:p>
        </p:txBody>
      </p:sp>
    </p:spTree>
    <p:extLst>
      <p:ext uri="{BB962C8B-B14F-4D97-AF65-F5344CB8AC3E}">
        <p14:creationId xmlns:p14="http://schemas.microsoft.com/office/powerpoint/2010/main" val="197158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Hinweise:</a:t>
            </a:r>
          </a:p>
          <a:p>
            <a:endParaRPr lang="de-DE" dirty="0"/>
          </a:p>
          <a:p>
            <a:r>
              <a:rPr lang="de-DE" dirty="0"/>
              <a:t>Grünpfeil: </a:t>
            </a:r>
          </a:p>
          <a:p>
            <a:r>
              <a:rPr lang="de-DE" dirty="0"/>
              <a:t>Bei Rot darf man rechts abbiegen, nachdem man an der Haltelinie angehalten und sich versichert hat, dass keine anderen Verkehrsteilnehmer behindert/gefährdet werden. Beim Zusatzschild gilt dies entsprechend nur für Radfahrer!</a:t>
            </a:r>
          </a:p>
          <a:p>
            <a:endParaRPr lang="de-DE" dirty="0"/>
          </a:p>
          <a:p>
            <a:r>
              <a:rPr lang="de-DE" baseline="0" dirty="0"/>
              <a:t>Fahrradstraße: </a:t>
            </a:r>
          </a:p>
          <a:p>
            <a:r>
              <a:rPr lang="de-DE" baseline="0" dirty="0"/>
              <a:t>Zwei Radfahrer dürfen hier nebeneinander fahren. Hier dürfen keine Autos fahren. Ausnahme: Wenn die Straße durch ein Zusatzschild für PKWs freigegeben ist. Autofahrer müssen ggf. geduldig hinter den Radfahrern herfahren. </a:t>
            </a:r>
          </a:p>
          <a:p>
            <a:r>
              <a:rPr lang="de-DE" baseline="0" dirty="0"/>
              <a:t>Achtung: Ich muss als Radfahrer stets mit der Nichtbeachtung dieser Regeln durch Autofahrer rechnen!</a:t>
            </a:r>
          </a:p>
          <a:p>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Zusatzschilder: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a:t>Sie erlauben den Radverkehr, wo er ohne die Schilder verboten wäre.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dirty="0"/>
              <a:t>Ist Radverkehr durch ein Zusatzschild erlaubt, muss man mit besonderer Rücksicht (z. B. auf Fußgänger) fahren.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dirty="0"/>
              <a:t>Achtung: In Straßen mit Zusatzschildern muss ich besonders vorsichtig fahren! Andere Verkehrsteilnehmer rechnen hier oft nicht mit (entgegenkommenden) Radfahrern. Speziell in Einbahnstraßen: Immer äußerst rechts fahren, beim Linksabbiegen nicht zur Fahrbahnmitte einordnen!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de-DE"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de-DE" dirty="0"/>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6</a:t>
            </a:fld>
            <a:endParaRPr lang="de-DE"/>
          </a:p>
        </p:txBody>
      </p:sp>
    </p:spTree>
    <p:extLst>
      <p:ext uri="{BB962C8B-B14F-4D97-AF65-F5344CB8AC3E}">
        <p14:creationId xmlns:p14="http://schemas.microsoft.com/office/powerpoint/2010/main" val="66886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Vorfahrtsregeln an Kreuzungen:</a:t>
            </a:r>
          </a:p>
          <a:p>
            <a:endParaRPr lang="de-DE" dirty="0"/>
          </a:p>
          <a:p>
            <a:pPr marL="342900" indent="-342900">
              <a:buAutoNum type="arabicPeriod"/>
            </a:pPr>
            <a:r>
              <a:rPr lang="de-DE" dirty="0"/>
              <a:t>Ampeln: An Kreuzungen mit Ampelanlagen muss ich mich an die Ampeln halten. Beim Ausfall der Ampelanlage muss ich die dort angebrachten Schilder befolgen.</a:t>
            </a:r>
          </a:p>
          <a:p>
            <a:pPr marL="342900" indent="-342900">
              <a:buAutoNum type="arabicPeriod"/>
            </a:pPr>
            <a:r>
              <a:rPr lang="de-DE" dirty="0"/>
              <a:t>Kreuzungen mit Vorfahrtsschildern: Hier regeln die Schilder, wer Vorfahrt hat. Die Bedeutung der Schilder: siehe Folie 3. </a:t>
            </a:r>
          </a:p>
          <a:p>
            <a:pPr marL="342900" indent="-342900">
              <a:buAutoNum type="arabicPeriod"/>
            </a:pPr>
            <a:r>
              <a:rPr lang="de-DE" dirty="0"/>
              <a:t>Rechts vor links: Nur wenn keine Ampelanlage oder Schilder angebracht sind, gilt an einer Kreuzung rechts vor links: Ich muss immer dem von rechts kommenden Verkehrsteilnehmer Vorfahrt gewähren. </a:t>
            </a:r>
          </a:p>
          <a:p>
            <a:pPr marL="342900" indent="-342900">
              <a:buAutoNum type="arabicPeriod"/>
            </a:pPr>
            <a:r>
              <a:rPr lang="de-DE" dirty="0"/>
              <a:t>Sonderfälle, in denen ich immer warten und anderen Vorfahrt/Vorrang gewähren muss: </a:t>
            </a:r>
          </a:p>
          <a:p>
            <a:pPr marL="0" indent="0">
              <a:buNone/>
            </a:pPr>
            <a:r>
              <a:rPr lang="de-DE" dirty="0"/>
              <a:t>	- Wenn ich aus einer Straße/einem Bereich mit abgesenktem Bordstein komme (z. B. beim Verlassen eines Privatgrundstückes, beim Verlassen </a:t>
            </a:r>
            <a:r>
              <a:rPr lang="de-DE"/>
              <a:t>eines 		Parkplatzes</a:t>
            </a:r>
            <a:r>
              <a:rPr lang="de-DE" dirty="0"/>
              <a:t>)</a:t>
            </a:r>
          </a:p>
          <a:p>
            <a:pPr marL="0" indent="0">
              <a:buNone/>
            </a:pPr>
            <a:r>
              <a:rPr lang="de-DE" dirty="0"/>
              <a:t>  	- Beim Verlassen eines verkehrsberuhigten Bereiches („Spielstraße“)</a:t>
            </a:r>
          </a:p>
          <a:p>
            <a:pPr marL="0" indent="0">
              <a:buNone/>
            </a:pPr>
            <a:r>
              <a:rPr lang="de-DE" dirty="0"/>
              <a:t>	- Wenn ich aus einem Park oder Feldweg komme</a:t>
            </a:r>
          </a:p>
          <a:p>
            <a:pPr marL="0" indent="0">
              <a:buNone/>
            </a:pP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Achtung: Beim Linksabbiegen muss ich besonders aufpassen, denn der Gegenverkehr darf zuerst fahren. </a:t>
            </a:r>
          </a:p>
          <a:p>
            <a:pPr marL="0" indent="0">
              <a:buNone/>
            </a:pPr>
            <a:endParaRPr lang="de-DE" dirty="0"/>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7</a:t>
            </a:fld>
            <a:endParaRPr lang="de-DE"/>
          </a:p>
        </p:txBody>
      </p:sp>
    </p:spTree>
    <p:extLst>
      <p:ext uri="{BB962C8B-B14F-4D97-AF65-F5344CB8AC3E}">
        <p14:creationId xmlns:p14="http://schemas.microsoft.com/office/powerpoint/2010/main" val="171536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Regeln am Fußgängerüberweg/„Zebrastreifen“: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a:t>Wenn ein Fußgänger über den Fußgängerüberweg möchte, müssen andere Verkehrsteilnehmer anhalten und warten.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a:t>Wenn ich den Fußgängerüberweg als Radfahrer nutzen will, muss ich absteigen und mein Fahrrad schieben.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indent="0">
              <a:buFontTx/>
              <a:buNone/>
            </a:pPr>
            <a:r>
              <a:rPr lang="de-DE" u="sng" dirty="0"/>
              <a:t>Achtung</a:t>
            </a:r>
            <a:r>
              <a:rPr lang="de-DE" dirty="0"/>
              <a:t>: Vor dem Überqueren der Straße immer Blickkontakt zum Fahrzeugführer suchen! Läuft man als Fußgänger einfach los und wird angefahren, nützt es einem nichts, dass man eigentlich im Recht gewesen wäre. </a:t>
            </a:r>
          </a:p>
          <a:p>
            <a:pPr marL="0" indent="0">
              <a:buFontTx/>
              <a:buNone/>
            </a:pPr>
            <a:endParaRPr lang="de-DE" dirty="0"/>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8</a:t>
            </a:fld>
            <a:endParaRPr lang="de-DE"/>
          </a:p>
        </p:txBody>
      </p:sp>
    </p:spTree>
    <p:extLst>
      <p:ext uri="{BB962C8B-B14F-4D97-AF65-F5344CB8AC3E}">
        <p14:creationId xmlns:p14="http://schemas.microsoft.com/office/powerpoint/2010/main" val="416981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roten Linien markieren alle Teile, die ein verkehrssicheres Fahrrad besitzen </a:t>
            </a:r>
            <a:r>
              <a:rPr lang="de-DE" b="1" dirty="0"/>
              <a:t>muss. </a:t>
            </a:r>
          </a:p>
          <a:p>
            <a:r>
              <a:rPr lang="de-DE" dirty="0"/>
              <a:t>Die orangefarbenen Linien markieren sinnvolle Teile, die jedoch nicht verpflichtend sind.</a:t>
            </a:r>
          </a:p>
          <a:p>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Ein verkehrssicheres Fahrrad ist Voraussetzung für die sichere Verkehrsteilnahme. Ein defektes Licht oder schlechte Bremsen sind ein Unfallrisiko. Dadurch gefährden sich Radfahrer nicht nur selbst, sondern auch unbeteiligte Dritte.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Wingdings" panose="05000000000000000000" pitchFamily="2" charset="2"/>
              </a:rPr>
              <a:t>Daher: Das Fahrrad regelmäßig auf defekte Teile überprüfen (auch den Luftdruck der Reifen im Blick behalten)!</a:t>
            </a:r>
            <a:endParaRPr kumimoji="0" lang="de-D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endParaRPr lang="de-DE" dirty="0"/>
          </a:p>
        </p:txBody>
      </p:sp>
      <p:sp>
        <p:nvSpPr>
          <p:cNvPr id="4" name="Foliennummernplatzhalter 3"/>
          <p:cNvSpPr>
            <a:spLocks noGrp="1"/>
          </p:cNvSpPr>
          <p:nvPr>
            <p:ph type="sldNum" sz="quarter" idx="5"/>
          </p:nvPr>
        </p:nvSpPr>
        <p:spPr/>
        <p:txBody>
          <a:bodyPr/>
          <a:lstStyle/>
          <a:p>
            <a:fld id="{4EA2DBF3-9656-B342-984A-A32D80211E05}" type="slidenum">
              <a:rPr lang="de-DE" smtClean="0"/>
              <a:t>9</a:t>
            </a:fld>
            <a:endParaRPr lang="de-DE"/>
          </a:p>
        </p:txBody>
      </p:sp>
    </p:spTree>
    <p:extLst>
      <p:ext uri="{BB962C8B-B14F-4D97-AF65-F5344CB8AC3E}">
        <p14:creationId xmlns:p14="http://schemas.microsoft.com/office/powerpoint/2010/main" val="314044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FB172-B1C6-F021-6CB7-6D004CA63637}"/>
              </a:ext>
            </a:extLst>
          </p:cNvPr>
          <p:cNvSpPr>
            <a:spLocks noGrp="1"/>
          </p:cNvSpPr>
          <p:nvPr>
            <p:ph type="title"/>
          </p:nvPr>
        </p:nvSpPr>
        <p:spPr>
          <a:xfrm>
            <a:off x="477730" y="3614352"/>
            <a:ext cx="7886700" cy="1325563"/>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76921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0595248-A220-4B63-9F9B-C3C30FC0BF1E}"/>
              </a:ext>
            </a:extLst>
          </p:cNvPr>
          <p:cNvSpPr/>
          <p:nvPr userDrawn="1"/>
        </p:nvSpPr>
        <p:spPr>
          <a:xfrm>
            <a:off x="0" y="181502"/>
            <a:ext cx="6993228" cy="734096"/>
          </a:xfrm>
          <a:prstGeom prst="rect">
            <a:avLst/>
          </a:prstGeom>
          <a:solidFill>
            <a:srgbClr val="08A864"/>
          </a:solidFill>
          <a:ln>
            <a:noFill/>
          </a:ln>
        </p:spPr>
        <p:style>
          <a:lnRef idx="1">
            <a:schemeClr val="accent1"/>
          </a:lnRef>
          <a:fillRef idx="3">
            <a:schemeClr val="accent1"/>
          </a:fillRef>
          <a:effectRef idx="2">
            <a:schemeClr val="accent1"/>
          </a:effectRef>
          <a:fontRef idx="minor">
            <a:schemeClr val="lt1"/>
          </a:fontRef>
        </p:style>
        <p:txBody>
          <a:bodyPr/>
          <a:lstStyle/>
          <a:p>
            <a:endParaRPr lang="de-DE" dirty="0"/>
          </a:p>
        </p:txBody>
      </p:sp>
      <p:sp>
        <p:nvSpPr>
          <p:cNvPr id="3" name="Textfeld 2">
            <a:extLst>
              <a:ext uri="{FF2B5EF4-FFF2-40B4-BE49-F238E27FC236}">
                <a16:creationId xmlns:a16="http://schemas.microsoft.com/office/drawing/2014/main" id="{D9BB0AA1-5322-ABEF-9AE4-70E13F6D613D}"/>
              </a:ext>
            </a:extLst>
          </p:cNvPr>
          <p:cNvSpPr txBox="1"/>
          <p:nvPr userDrawn="1"/>
        </p:nvSpPr>
        <p:spPr>
          <a:xfrm>
            <a:off x="1390918" y="2653048"/>
            <a:ext cx="6362163" cy="2807595"/>
          </a:xfrm>
          <a:prstGeom prst="rect">
            <a:avLst/>
          </a:prstGeom>
          <a:noFill/>
        </p:spPr>
        <p:txBody>
          <a:bodyPr wrap="square" rtlCol="0">
            <a:spAutoFit/>
          </a:bodyPr>
          <a:lstStyle/>
          <a:p>
            <a:endParaRPr lang="de-DE" dirty="0"/>
          </a:p>
        </p:txBody>
      </p:sp>
      <p:sp>
        <p:nvSpPr>
          <p:cNvPr id="2" name="Titel 1">
            <a:extLst>
              <a:ext uri="{FF2B5EF4-FFF2-40B4-BE49-F238E27FC236}">
                <a16:creationId xmlns:a16="http://schemas.microsoft.com/office/drawing/2014/main" id="{E2247DC9-D516-0777-A84E-C3D2C57EB248}"/>
              </a:ext>
            </a:extLst>
          </p:cNvPr>
          <p:cNvSpPr>
            <a:spLocks noGrp="1"/>
          </p:cNvSpPr>
          <p:nvPr>
            <p:ph type="title"/>
          </p:nvPr>
        </p:nvSpPr>
        <p:spPr>
          <a:xfrm>
            <a:off x="503885" y="299091"/>
            <a:ext cx="6274426" cy="498917"/>
          </a:xfrm>
          <a:prstGeom prst="rect">
            <a:avLst/>
          </a:prstGeom>
        </p:spPr>
        <p:txBody>
          <a:bodyPr/>
          <a:lstStyle>
            <a:lvl1pPr>
              <a:defRPr sz="3200" b="1">
                <a:solidFill>
                  <a:schemeClr val="bg1"/>
                </a:solidFill>
                <a:latin typeface="+mn-lt"/>
              </a:defRPr>
            </a:lvl1pPr>
          </a:lstStyle>
          <a:p>
            <a:r>
              <a:rPr lang="de-DE" dirty="0"/>
              <a:t>Mastertitelformat</a:t>
            </a:r>
          </a:p>
        </p:txBody>
      </p:sp>
    </p:spTree>
    <p:extLst>
      <p:ext uri="{BB962C8B-B14F-4D97-AF65-F5344CB8AC3E}">
        <p14:creationId xmlns:p14="http://schemas.microsoft.com/office/powerpoint/2010/main" val="108899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1D78E-D288-F1C6-6F0E-959800D69AC5}"/>
              </a:ext>
            </a:extLst>
          </p:cNvPr>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3134488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8" descr="LVW_NRW_Logo_pp.eps">
            <a:extLst>
              <a:ext uri="{FF2B5EF4-FFF2-40B4-BE49-F238E27FC236}">
                <a16:creationId xmlns:a16="http://schemas.microsoft.com/office/drawing/2014/main" id="{EB0057E7-6724-DCDD-D96A-A647E0BB01A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94242" y="177869"/>
            <a:ext cx="1860028" cy="754672"/>
          </a:xfrm>
          <a:prstGeom prst="rect">
            <a:avLst/>
          </a:prstGeom>
        </p:spPr>
      </p:pic>
      <p:sp>
        <p:nvSpPr>
          <p:cNvPr id="3" name="Rechteck 2">
            <a:extLst>
              <a:ext uri="{FF2B5EF4-FFF2-40B4-BE49-F238E27FC236}">
                <a16:creationId xmlns:a16="http://schemas.microsoft.com/office/drawing/2014/main" id="{A922C3EA-AAC3-5425-B1A0-BE5D7AAD08FD}"/>
              </a:ext>
            </a:extLst>
          </p:cNvPr>
          <p:cNvSpPr/>
          <p:nvPr userDrawn="1"/>
        </p:nvSpPr>
        <p:spPr>
          <a:xfrm>
            <a:off x="0" y="6387920"/>
            <a:ext cx="9144000" cy="470079"/>
          </a:xfrm>
          <a:prstGeom prst="rect">
            <a:avLst/>
          </a:prstGeom>
          <a:solidFill>
            <a:srgbClr val="08A864"/>
          </a:solidFill>
          <a:ln>
            <a:noFill/>
          </a:ln>
        </p:spPr>
        <p:style>
          <a:lnRef idx="1">
            <a:schemeClr val="accent1"/>
          </a:lnRef>
          <a:fillRef idx="3">
            <a:schemeClr val="accent1"/>
          </a:fillRef>
          <a:effectRef idx="2">
            <a:schemeClr val="accent1"/>
          </a:effectRef>
          <a:fontRef idx="minor">
            <a:schemeClr val="lt1"/>
          </a:fontRef>
        </p:style>
        <p:txBody>
          <a:bodyPr/>
          <a:lstStyle/>
          <a:p>
            <a:endParaRPr lang="de-DE" dirty="0"/>
          </a:p>
        </p:txBody>
      </p:sp>
      <p:sp>
        <p:nvSpPr>
          <p:cNvPr id="8" name="Textfeld 7">
            <a:extLst>
              <a:ext uri="{FF2B5EF4-FFF2-40B4-BE49-F238E27FC236}">
                <a16:creationId xmlns:a16="http://schemas.microsoft.com/office/drawing/2014/main" id="{6A02AB05-B9F1-895E-8FDC-3ECC5336A50F}"/>
              </a:ext>
            </a:extLst>
          </p:cNvPr>
          <p:cNvSpPr txBox="1"/>
          <p:nvPr userDrawn="1"/>
        </p:nvSpPr>
        <p:spPr>
          <a:xfrm>
            <a:off x="-47134" y="6457445"/>
            <a:ext cx="9238267" cy="523220"/>
          </a:xfrm>
          <a:prstGeom prst="rect">
            <a:avLst/>
          </a:prstGeom>
          <a:noFill/>
        </p:spPr>
        <p:txBody>
          <a:bodyPr wrap="square" rtlCol="0">
            <a:spAutoFit/>
          </a:bodyPr>
          <a:lstStyle/>
          <a:p>
            <a:pPr algn="ctr"/>
            <a:r>
              <a:rPr lang="de-DE" sz="1400" b="0" baseline="0" dirty="0">
                <a:solidFill>
                  <a:schemeClr val="bg1"/>
                </a:solidFill>
                <a:latin typeface="+mn-lt"/>
                <a:cs typeface="Verdana"/>
              </a:rPr>
              <a:t>Schülerverkehrsquiz 2026 – Unterrichtsmaterial                                                                                                                                                              </a:t>
            </a:r>
            <a:r>
              <a:rPr lang="de-DE" sz="1400" b="0" baseline="0" dirty="0">
                <a:latin typeface="+mn-lt"/>
                <a:cs typeface="Verdana"/>
              </a:rPr>
              <a:t>		</a:t>
            </a:r>
            <a:endParaRPr lang="de-DE" sz="1400" b="0" dirty="0">
              <a:latin typeface="+mn-lt"/>
              <a:cs typeface="Verdana"/>
            </a:endParaRPr>
          </a:p>
        </p:txBody>
      </p:sp>
    </p:spTree>
    <p:extLst>
      <p:ext uri="{BB962C8B-B14F-4D97-AF65-F5344CB8AC3E}">
        <p14:creationId xmlns:p14="http://schemas.microsoft.com/office/powerpoint/2010/main" val="16264635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sv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0D5CB44-5A17-9B4D-764C-5EADF2391192}"/>
              </a:ext>
            </a:extLst>
          </p:cNvPr>
          <p:cNvSpPr txBox="1">
            <a:spLocks/>
          </p:cNvSpPr>
          <p:nvPr/>
        </p:nvSpPr>
        <p:spPr>
          <a:xfrm>
            <a:off x="1852112" y="1968932"/>
            <a:ext cx="5152110" cy="21222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3400" b="1" dirty="0">
              <a:ea typeface="Calibri Light" panose="020F0302020204030204" pitchFamily="34" charset="0"/>
              <a:cs typeface="Calibri Light" panose="020F0302020204030204" pitchFamily="34" charset="0"/>
            </a:endParaRPr>
          </a:p>
          <a:p>
            <a:pPr marL="0" indent="0" algn="ctr">
              <a:buNone/>
            </a:pPr>
            <a:r>
              <a:rPr lang="de-DE" sz="3400" b="1" dirty="0">
                <a:ea typeface="Calibri Light" panose="020F0302020204030204" pitchFamily="34" charset="0"/>
                <a:cs typeface="Calibri Light" panose="020F0302020204030204" pitchFamily="34" charset="0"/>
              </a:rPr>
              <a:t>Unterrichtsmaterial zum</a:t>
            </a:r>
          </a:p>
          <a:p>
            <a:pPr marL="0" indent="0" algn="ctr">
              <a:buNone/>
            </a:pPr>
            <a:r>
              <a:rPr lang="de-DE" sz="3400" b="1" dirty="0">
                <a:ea typeface="Calibri Light" panose="020F0302020204030204" pitchFamily="34" charset="0"/>
                <a:cs typeface="Calibri Light" panose="020F0302020204030204" pitchFamily="34" charset="0"/>
              </a:rPr>
              <a:t>Schülerverkehrsquiz 2026 </a:t>
            </a:r>
          </a:p>
        </p:txBody>
      </p:sp>
    </p:spTree>
    <p:extLst>
      <p:ext uri="{BB962C8B-B14F-4D97-AF65-F5344CB8AC3E}">
        <p14:creationId xmlns:p14="http://schemas.microsoft.com/office/powerpoint/2010/main" val="3523045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D8AE2-AAC4-98A1-48A0-1A0C791887E2}"/>
              </a:ext>
            </a:extLst>
          </p:cNvPr>
          <p:cNvSpPr>
            <a:spLocks noGrp="1"/>
          </p:cNvSpPr>
          <p:nvPr>
            <p:ph type="title"/>
          </p:nvPr>
        </p:nvSpPr>
        <p:spPr/>
        <p:txBody>
          <a:bodyPr/>
          <a:lstStyle/>
          <a:p>
            <a:r>
              <a:rPr lang="de-DE" dirty="0"/>
              <a:t>2. Helm</a:t>
            </a:r>
          </a:p>
        </p:txBody>
      </p:sp>
      <p:pic>
        <p:nvPicPr>
          <p:cNvPr id="3" name="Grafik 2">
            <a:extLst>
              <a:ext uri="{FF2B5EF4-FFF2-40B4-BE49-F238E27FC236}">
                <a16:creationId xmlns:a16="http://schemas.microsoft.com/office/drawing/2014/main" id="{568C6323-174E-8FAC-B13C-BB8BD91D31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063" y="2906626"/>
            <a:ext cx="8521873" cy="3190976"/>
          </a:xfrm>
          <a:prstGeom prst="rect">
            <a:avLst/>
          </a:prstGeom>
        </p:spPr>
      </p:pic>
      <p:sp>
        <p:nvSpPr>
          <p:cNvPr id="5" name="Textfeld 4">
            <a:extLst>
              <a:ext uri="{FF2B5EF4-FFF2-40B4-BE49-F238E27FC236}">
                <a16:creationId xmlns:a16="http://schemas.microsoft.com/office/drawing/2014/main" id="{123E782D-B8CB-0813-CFD8-941452D4BD49}"/>
              </a:ext>
            </a:extLst>
          </p:cNvPr>
          <p:cNvSpPr txBox="1"/>
          <p:nvPr/>
        </p:nvSpPr>
        <p:spPr>
          <a:xfrm>
            <a:off x="393527" y="1144660"/>
            <a:ext cx="8293274" cy="1877437"/>
          </a:xfrm>
          <a:prstGeom prst="rect">
            <a:avLst/>
          </a:prstGeom>
          <a:noFill/>
        </p:spPr>
        <p:txBody>
          <a:bodyPr wrap="square">
            <a:spAutoFit/>
          </a:bodyPr>
          <a:lstStyle/>
          <a:p>
            <a:r>
              <a:rPr lang="de-DE" sz="2400" dirty="0">
                <a:latin typeface="Calibri" panose="020F0502020204030204" pitchFamily="34" charset="0"/>
                <a:ea typeface="Calibri" panose="020F0502020204030204" pitchFamily="34" charset="0"/>
                <a:cs typeface="Calibri" panose="020F0502020204030204" pitchFamily="34" charset="0"/>
              </a:rPr>
              <a:t>Fast alle nutzen eine Schutzhülle fürs Tablet oder Smartphone. </a:t>
            </a:r>
          </a:p>
          <a:p>
            <a:r>
              <a:rPr lang="de-DE" sz="2400" dirty="0">
                <a:latin typeface="Calibri" panose="020F0502020204030204" pitchFamily="34" charset="0"/>
                <a:ea typeface="Calibri" panose="020F0502020204030204" pitchFamily="34" charset="0"/>
                <a:cs typeface="Calibri" panose="020F0502020204030204" pitchFamily="34" charset="0"/>
              </a:rPr>
              <a:t>Und was ist mit dem Kopf?! </a:t>
            </a:r>
          </a:p>
          <a:p>
            <a:endParaRPr lang="de-DE" sz="2000" dirty="0">
              <a:latin typeface="Calibri" panose="020F0502020204030204" pitchFamily="34" charset="0"/>
              <a:ea typeface="Calibri" panose="020F0502020204030204" pitchFamily="34" charset="0"/>
              <a:cs typeface="Calibri" panose="020F0502020204030204" pitchFamily="34" charset="0"/>
            </a:endParaRPr>
          </a:p>
          <a:p>
            <a:r>
              <a:rPr lang="de-DE" sz="2400" dirty="0">
                <a:latin typeface="Calibri" panose="020F0502020204030204" pitchFamily="34" charset="0"/>
                <a:ea typeface="Calibri" panose="020F0502020204030204" pitchFamily="34" charset="0"/>
                <a:cs typeface="Calibri" panose="020F0502020204030204" pitchFamily="34" charset="0"/>
              </a:rPr>
              <a:t>Ein Helm kann schlimme Kopfverletzungen verhindern.</a:t>
            </a:r>
          </a:p>
          <a:p>
            <a:r>
              <a:rPr lang="de-DE" sz="2400" dirty="0">
                <a:latin typeface="Calibri" panose="020F0502020204030204" pitchFamily="34" charset="0"/>
                <a:ea typeface="Calibri" panose="020F0502020204030204" pitchFamily="34" charset="0"/>
                <a:cs typeface="Calibri" panose="020F0502020204030204" pitchFamily="34" charset="0"/>
              </a:rPr>
              <a:t>Aber: Nur ein </a:t>
            </a:r>
            <a:r>
              <a:rPr lang="de-DE" sz="2400" b="1" dirty="0">
                <a:latin typeface="Calibri" panose="020F0502020204030204" pitchFamily="34" charset="0"/>
                <a:ea typeface="Calibri" panose="020F0502020204030204" pitchFamily="34" charset="0"/>
                <a:cs typeface="Calibri" panose="020F0502020204030204" pitchFamily="34" charset="0"/>
              </a:rPr>
              <a:t>richtig sitzender </a:t>
            </a:r>
            <a:r>
              <a:rPr lang="de-DE" sz="2400" dirty="0">
                <a:latin typeface="Calibri" panose="020F0502020204030204" pitchFamily="34" charset="0"/>
                <a:ea typeface="Calibri" panose="020F0502020204030204" pitchFamily="34" charset="0"/>
                <a:cs typeface="Calibri" panose="020F0502020204030204" pitchFamily="34" charset="0"/>
              </a:rPr>
              <a:t>Helm schützt gut!</a:t>
            </a:r>
          </a:p>
        </p:txBody>
      </p:sp>
    </p:spTree>
    <p:extLst>
      <p:ext uri="{BB962C8B-B14F-4D97-AF65-F5344CB8AC3E}">
        <p14:creationId xmlns:p14="http://schemas.microsoft.com/office/powerpoint/2010/main" val="42347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E786-3017-16D9-045A-D87AF338BF7B}"/>
              </a:ext>
            </a:extLst>
          </p:cNvPr>
          <p:cNvSpPr>
            <a:spLocks noGrp="1"/>
          </p:cNvSpPr>
          <p:nvPr>
            <p:ph type="title"/>
          </p:nvPr>
        </p:nvSpPr>
        <p:spPr/>
        <p:txBody>
          <a:bodyPr/>
          <a:lstStyle/>
          <a:p>
            <a:r>
              <a:rPr lang="de-DE" dirty="0"/>
              <a:t>2. E-Scooter</a:t>
            </a:r>
          </a:p>
        </p:txBody>
      </p:sp>
      <p:sp>
        <p:nvSpPr>
          <p:cNvPr id="4" name="Textfeld 3">
            <a:extLst>
              <a:ext uri="{FF2B5EF4-FFF2-40B4-BE49-F238E27FC236}">
                <a16:creationId xmlns:a16="http://schemas.microsoft.com/office/drawing/2014/main" id="{ACF1292C-188A-05E0-1EE5-5773851A27F7}"/>
              </a:ext>
            </a:extLst>
          </p:cNvPr>
          <p:cNvSpPr txBox="1"/>
          <p:nvPr/>
        </p:nvSpPr>
        <p:spPr>
          <a:xfrm>
            <a:off x="725213" y="1483816"/>
            <a:ext cx="7856079" cy="4324261"/>
          </a:xfrm>
          <a:prstGeom prst="rect">
            <a:avLst/>
          </a:prstGeom>
          <a:noFill/>
        </p:spPr>
        <p:txBody>
          <a:bodyPr wrap="square">
            <a:spAutoFit/>
          </a:bodyPr>
          <a:lstStyle/>
          <a:p>
            <a:pPr marL="1257300" lvl="2" indent="-342900">
              <a:buFont typeface="Arial" panose="020B0604020202020204" pitchFamily="34" charset="0"/>
              <a:buChar char="•"/>
            </a:pPr>
            <a:r>
              <a:rPr lang="de-DE" sz="2400" dirty="0">
                <a:ea typeface="Calibri Light" panose="020F0302020204030204" pitchFamily="34" charset="0"/>
                <a:cs typeface="Calibri Light" panose="020F0302020204030204" pitchFamily="34" charset="0"/>
              </a:rPr>
              <a:t>Mindestalter: </a:t>
            </a:r>
            <a:r>
              <a:rPr lang="de-DE" sz="2400" b="1" dirty="0">
                <a:ea typeface="Calibri Light" panose="020F0302020204030204" pitchFamily="34" charset="0"/>
                <a:cs typeface="Calibri Light" panose="020F0302020204030204" pitchFamily="34" charset="0"/>
              </a:rPr>
              <a:t>14 Jahre</a:t>
            </a:r>
          </a:p>
          <a:p>
            <a:pPr marL="1257300" lvl="2" indent="-342900">
              <a:buFont typeface="Arial" panose="020B0604020202020204" pitchFamily="34" charset="0"/>
              <a:buChar char="•"/>
            </a:pPr>
            <a:r>
              <a:rPr lang="de-DE" sz="2400" dirty="0">
                <a:ea typeface="Calibri Light" panose="020F0302020204030204" pitchFamily="34" charset="0"/>
                <a:cs typeface="Calibri Light" panose="020F0302020204030204" pitchFamily="34" charset="0"/>
              </a:rPr>
              <a:t>nur für </a:t>
            </a:r>
            <a:r>
              <a:rPr lang="de-DE" sz="2400" b="1" dirty="0">
                <a:ea typeface="Calibri Light" panose="020F0302020204030204" pitchFamily="34" charset="0"/>
                <a:cs typeface="Calibri Light" panose="020F0302020204030204" pitchFamily="34" charset="0"/>
              </a:rPr>
              <a:t>eine</a:t>
            </a:r>
            <a:r>
              <a:rPr lang="de-DE" sz="2400" dirty="0">
                <a:ea typeface="Calibri Light" panose="020F0302020204030204" pitchFamily="34" charset="0"/>
                <a:cs typeface="Calibri Light" panose="020F0302020204030204" pitchFamily="34" charset="0"/>
              </a:rPr>
              <a:t> Person!</a:t>
            </a:r>
          </a:p>
          <a:p>
            <a:endParaRPr lang="de-DE" sz="2400" dirty="0">
              <a:ea typeface="Calibri Light" panose="020F0302020204030204" pitchFamily="34" charset="0"/>
              <a:cs typeface="Calibri Light" panose="020F0302020204030204" pitchFamily="34" charset="0"/>
            </a:endParaRPr>
          </a:p>
          <a:p>
            <a:endParaRPr lang="de-DE" sz="1600" dirty="0">
              <a:ea typeface="Calibri Light" panose="020F0302020204030204" pitchFamily="34" charset="0"/>
              <a:cs typeface="Calibri Light" panose="020F0302020204030204" pitchFamily="34" charset="0"/>
            </a:endParaRPr>
          </a:p>
          <a:p>
            <a:r>
              <a:rPr lang="de-DE" sz="2400" dirty="0">
                <a:solidFill>
                  <a:srgbClr val="008000"/>
                </a:solidFill>
                <a:ea typeface="Calibri Light" panose="020F0302020204030204" pitchFamily="34" charset="0"/>
                <a:cs typeface="Calibri Light" panose="020F0302020204030204" pitchFamily="34" charset="0"/>
              </a:rPr>
              <a:t>erlaubt:</a:t>
            </a:r>
          </a:p>
          <a:p>
            <a:r>
              <a:rPr lang="de-DE" sz="2400" dirty="0">
                <a:ea typeface="Calibri Light" panose="020F0302020204030204" pitchFamily="34" charset="0"/>
                <a:cs typeface="Calibri Light" panose="020F0302020204030204" pitchFamily="34" charset="0"/>
              </a:rPr>
              <a:t>		auf Radwegen, Radfahrstreifen und in </a:t>
            </a:r>
          </a:p>
          <a:p>
            <a:r>
              <a:rPr lang="de-DE" sz="2400" dirty="0">
                <a:ea typeface="Calibri Light" panose="020F0302020204030204" pitchFamily="34" charset="0"/>
                <a:cs typeface="Calibri Light" panose="020F0302020204030204" pitchFamily="34" charset="0"/>
              </a:rPr>
              <a:t>		Fahrradstraßen</a:t>
            </a:r>
          </a:p>
          <a:p>
            <a:endParaRPr lang="de-DE" sz="1100" dirty="0">
              <a:ea typeface="Calibri Light" panose="020F0302020204030204" pitchFamily="34" charset="0"/>
              <a:cs typeface="Calibri Light" panose="020F0302020204030204" pitchFamily="34" charset="0"/>
            </a:endParaRPr>
          </a:p>
          <a:p>
            <a:r>
              <a:rPr lang="de-DE" sz="2400" dirty="0">
                <a:solidFill>
                  <a:srgbClr val="FF0000"/>
                </a:solidFill>
                <a:ea typeface="Calibri Light" panose="020F0302020204030204" pitchFamily="34" charset="0"/>
                <a:cs typeface="Calibri Light" panose="020F0302020204030204" pitchFamily="34" charset="0"/>
              </a:rPr>
              <a:t>verboten</a:t>
            </a:r>
            <a:r>
              <a:rPr lang="de-DE" sz="2400" dirty="0">
                <a:ea typeface="Calibri Light" panose="020F0302020204030204" pitchFamily="34" charset="0"/>
                <a:cs typeface="Calibri Light" panose="020F0302020204030204" pitchFamily="34" charset="0"/>
              </a:rPr>
              <a:t>:</a:t>
            </a:r>
          </a:p>
          <a:p>
            <a:pPr lvl="2"/>
            <a:r>
              <a:rPr lang="de-DE" sz="2400" dirty="0">
                <a:ea typeface="Calibri Light" panose="020F0302020204030204" pitchFamily="34" charset="0"/>
                <a:cs typeface="Calibri Light" panose="020F0302020204030204" pitchFamily="34" charset="0"/>
              </a:rPr>
              <a:t>auf dem Gehweg, in der Fußgängerzone</a:t>
            </a:r>
          </a:p>
          <a:p>
            <a:pPr lvl="2"/>
            <a:endParaRPr lang="de-DE" sz="2800" dirty="0">
              <a:effectLst/>
              <a:latin typeface="Aptos" panose="020B0004020202020204" pitchFamily="34" charset="0"/>
              <a:ea typeface="Calibri Light" panose="020F0302020204030204" pitchFamily="34" charset="0"/>
              <a:cs typeface="Calibri Light" panose="020F0302020204030204" pitchFamily="34" charset="0"/>
            </a:endParaRPr>
          </a:p>
          <a:p>
            <a:pPr marL="0" lvl="2"/>
            <a:r>
              <a:rPr lang="de-DE" sz="2400" b="1" dirty="0">
                <a:ea typeface="Calibri Light" panose="020F0302020204030204" pitchFamily="34" charset="0"/>
                <a:cs typeface="Calibri Light" panose="020F0302020204030204" pitchFamily="34" charset="0"/>
              </a:rPr>
              <a:t>Tipp:</a:t>
            </a:r>
            <a:r>
              <a:rPr lang="de-DE" sz="2400" dirty="0">
                <a:ea typeface="Calibri Light" panose="020F0302020204030204" pitchFamily="34" charset="0"/>
                <a:cs typeface="Calibri Light" panose="020F0302020204030204" pitchFamily="34" charset="0"/>
              </a:rPr>
              <a:t> Auch auf dem E-Scooter immer einen Helm benutzen!</a:t>
            </a:r>
          </a:p>
        </p:txBody>
      </p:sp>
    </p:spTree>
    <p:extLst>
      <p:ext uri="{BB962C8B-B14F-4D97-AF65-F5344CB8AC3E}">
        <p14:creationId xmlns:p14="http://schemas.microsoft.com/office/powerpoint/2010/main" val="94729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239DB-E1E8-D22A-3A84-7EEB2A2BBAEE}"/>
              </a:ext>
            </a:extLst>
          </p:cNvPr>
          <p:cNvSpPr>
            <a:spLocks noGrp="1"/>
          </p:cNvSpPr>
          <p:nvPr>
            <p:ph type="title"/>
          </p:nvPr>
        </p:nvSpPr>
        <p:spPr/>
        <p:txBody>
          <a:bodyPr/>
          <a:lstStyle/>
          <a:p>
            <a:r>
              <a:rPr lang="de-DE" dirty="0"/>
              <a:t>3. Sichtbarkeit</a:t>
            </a:r>
          </a:p>
        </p:txBody>
      </p:sp>
      <p:pic>
        <p:nvPicPr>
          <p:cNvPr id="4" name="Grafik 3" descr="Ein Bild, das Rad, draußen, Person, Reifen enthält.">
            <a:extLst>
              <a:ext uri="{FF2B5EF4-FFF2-40B4-BE49-F238E27FC236}">
                <a16:creationId xmlns:a16="http://schemas.microsoft.com/office/drawing/2014/main" id="{F92E8E55-906C-179E-B34E-FFD5BA4595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89538" y="1639367"/>
            <a:ext cx="6564924" cy="4378753"/>
          </a:xfrm>
          <a:prstGeom prst="rect">
            <a:avLst/>
          </a:prstGeom>
        </p:spPr>
      </p:pic>
      <p:sp>
        <p:nvSpPr>
          <p:cNvPr id="5" name="Textfeld 4">
            <a:extLst>
              <a:ext uri="{FF2B5EF4-FFF2-40B4-BE49-F238E27FC236}">
                <a16:creationId xmlns:a16="http://schemas.microsoft.com/office/drawing/2014/main" id="{3803CC5A-9D67-8B9D-FD6F-EC403390993C}"/>
              </a:ext>
            </a:extLst>
          </p:cNvPr>
          <p:cNvSpPr txBox="1"/>
          <p:nvPr/>
        </p:nvSpPr>
        <p:spPr>
          <a:xfrm>
            <a:off x="1430213" y="1058193"/>
            <a:ext cx="6166341" cy="461665"/>
          </a:xfrm>
          <a:prstGeom prst="rect">
            <a:avLst/>
          </a:prstGeom>
          <a:noFill/>
        </p:spPr>
        <p:txBody>
          <a:bodyPr wrap="square" rtlCol="0">
            <a:spAutoFit/>
          </a:bodyPr>
          <a:lstStyle/>
          <a:p>
            <a:r>
              <a:rPr lang="de-DE" sz="2400" b="1" dirty="0"/>
              <a:t>Sichtbarkeit rettet Leben – mach dich sichtbar! </a:t>
            </a:r>
          </a:p>
        </p:txBody>
      </p:sp>
      <p:sp>
        <p:nvSpPr>
          <p:cNvPr id="6" name="Pfeil: nach rechts 5">
            <a:extLst>
              <a:ext uri="{FF2B5EF4-FFF2-40B4-BE49-F238E27FC236}">
                <a16:creationId xmlns:a16="http://schemas.microsoft.com/office/drawing/2014/main" id="{ABF396DB-EF3C-FD79-C91F-3758D333D3D4}"/>
              </a:ext>
            </a:extLst>
          </p:cNvPr>
          <p:cNvSpPr/>
          <p:nvPr/>
        </p:nvSpPr>
        <p:spPr>
          <a:xfrm rot="998438">
            <a:off x="2650698" y="3783752"/>
            <a:ext cx="1230923" cy="17585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 name="Pfeil: nach rechts 6">
            <a:extLst>
              <a:ext uri="{FF2B5EF4-FFF2-40B4-BE49-F238E27FC236}">
                <a16:creationId xmlns:a16="http://schemas.microsoft.com/office/drawing/2014/main" id="{BBD2B45C-4984-74D3-5D26-8F0EF5363655}"/>
              </a:ext>
            </a:extLst>
          </p:cNvPr>
          <p:cNvSpPr/>
          <p:nvPr/>
        </p:nvSpPr>
        <p:spPr>
          <a:xfrm rot="9510829">
            <a:off x="4377346" y="2745699"/>
            <a:ext cx="1179984" cy="1857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77324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D6CA2-D2E7-12AB-765F-E50DA128546C}"/>
              </a:ext>
            </a:extLst>
          </p:cNvPr>
          <p:cNvSpPr>
            <a:spLocks noGrp="1"/>
          </p:cNvSpPr>
          <p:nvPr>
            <p:ph type="title"/>
          </p:nvPr>
        </p:nvSpPr>
        <p:spPr/>
        <p:txBody>
          <a:bodyPr/>
          <a:lstStyle/>
          <a:p>
            <a:r>
              <a:rPr lang="de-DE" dirty="0"/>
              <a:t>3. Sichtbarkeit</a:t>
            </a:r>
          </a:p>
        </p:txBody>
      </p:sp>
      <p:pic>
        <p:nvPicPr>
          <p:cNvPr id="9" name="Grafik 8">
            <a:extLst>
              <a:ext uri="{FF2B5EF4-FFF2-40B4-BE49-F238E27FC236}">
                <a16:creationId xmlns:a16="http://schemas.microsoft.com/office/drawing/2014/main" id="{517A4D7D-1E45-E2B0-C655-8F2D235ED8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310" y="1650124"/>
            <a:ext cx="8513379" cy="4499811"/>
          </a:xfrm>
          <a:prstGeom prst="rect">
            <a:avLst/>
          </a:prstGeom>
        </p:spPr>
      </p:pic>
      <p:sp>
        <p:nvSpPr>
          <p:cNvPr id="10" name="Textfeld 9">
            <a:extLst>
              <a:ext uri="{FF2B5EF4-FFF2-40B4-BE49-F238E27FC236}">
                <a16:creationId xmlns:a16="http://schemas.microsoft.com/office/drawing/2014/main" id="{84C43C2A-4A87-8CAD-BA55-6230A7EA0E28}"/>
              </a:ext>
            </a:extLst>
          </p:cNvPr>
          <p:cNvSpPr txBox="1"/>
          <p:nvPr/>
        </p:nvSpPr>
        <p:spPr>
          <a:xfrm>
            <a:off x="790573" y="1150258"/>
            <a:ext cx="7581901" cy="461665"/>
          </a:xfrm>
          <a:prstGeom prst="rect">
            <a:avLst/>
          </a:prstGeom>
          <a:noFill/>
        </p:spPr>
        <p:txBody>
          <a:bodyPr wrap="square" rtlCol="0">
            <a:spAutoFit/>
          </a:bodyPr>
          <a:lstStyle/>
          <a:p>
            <a:r>
              <a:rPr lang="de-DE" sz="2400" b="1" dirty="0"/>
              <a:t>schwarze</a:t>
            </a:r>
            <a:r>
              <a:rPr lang="de-DE" sz="2400" dirty="0"/>
              <a:t>, </a:t>
            </a:r>
            <a:r>
              <a:rPr lang="de-DE" sz="2400" b="1" dirty="0"/>
              <a:t>helle</a:t>
            </a:r>
            <a:r>
              <a:rPr lang="de-DE" sz="2400" dirty="0"/>
              <a:t> und </a:t>
            </a:r>
            <a:r>
              <a:rPr lang="de-DE" sz="2400" b="1" dirty="0"/>
              <a:t>reflektierende</a:t>
            </a:r>
            <a:r>
              <a:rPr lang="de-DE" sz="2400" dirty="0"/>
              <a:t> Kleidung im Vergleich:</a:t>
            </a:r>
          </a:p>
        </p:txBody>
      </p:sp>
    </p:spTree>
    <p:extLst>
      <p:ext uri="{BB962C8B-B14F-4D97-AF65-F5344CB8AC3E}">
        <p14:creationId xmlns:p14="http://schemas.microsoft.com/office/powerpoint/2010/main" val="155785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DC897-E334-5E71-5F54-FE56195B46D5}"/>
              </a:ext>
            </a:extLst>
          </p:cNvPr>
          <p:cNvSpPr>
            <a:spLocks noGrp="1"/>
          </p:cNvSpPr>
          <p:nvPr>
            <p:ph type="title"/>
          </p:nvPr>
        </p:nvSpPr>
        <p:spPr/>
        <p:txBody>
          <a:bodyPr/>
          <a:lstStyle/>
          <a:p>
            <a:r>
              <a:rPr lang="de-DE" dirty="0"/>
              <a:t>4. Gefahrensituationen: Ablenkung</a:t>
            </a:r>
          </a:p>
        </p:txBody>
      </p:sp>
      <p:sp>
        <p:nvSpPr>
          <p:cNvPr id="7" name="Textfeld 6">
            <a:extLst>
              <a:ext uri="{FF2B5EF4-FFF2-40B4-BE49-F238E27FC236}">
                <a16:creationId xmlns:a16="http://schemas.microsoft.com/office/drawing/2014/main" id="{13ECA056-EF1D-4D6E-DC68-6CBECB98DDC9}"/>
              </a:ext>
            </a:extLst>
          </p:cNvPr>
          <p:cNvSpPr txBox="1"/>
          <p:nvPr/>
        </p:nvSpPr>
        <p:spPr>
          <a:xfrm>
            <a:off x="395785" y="1298208"/>
            <a:ext cx="5315864" cy="4216539"/>
          </a:xfrm>
          <a:prstGeom prst="rect">
            <a:avLst/>
          </a:prstGeom>
          <a:noFill/>
        </p:spPr>
        <p:txBody>
          <a:bodyPr wrap="square">
            <a:spAutoFit/>
          </a:bodyPr>
          <a:lstStyle/>
          <a:p>
            <a:r>
              <a:rPr lang="de-DE" sz="2400" b="1" dirty="0"/>
              <a:t>Durch Ablenkung riskiert man schwere Unfälle!</a:t>
            </a:r>
          </a:p>
          <a:p>
            <a:endParaRPr lang="de-DE" sz="2400" b="1" dirty="0"/>
          </a:p>
          <a:p>
            <a:r>
              <a:rPr lang="de-DE" sz="2400" dirty="0"/>
              <a:t>Das Smartphone hat im Straßenverkehr nichts zu suchen. </a:t>
            </a:r>
          </a:p>
          <a:p>
            <a:r>
              <a:rPr lang="de-DE" sz="2400" dirty="0"/>
              <a:t>Auch Kopfhörer sind gefährlich.</a:t>
            </a:r>
          </a:p>
          <a:p>
            <a:endParaRPr lang="de-DE" sz="2400" dirty="0"/>
          </a:p>
          <a:p>
            <a:endParaRPr lang="de-DE" sz="2400" dirty="0"/>
          </a:p>
          <a:p>
            <a:r>
              <a:rPr lang="de-DE" sz="2400" dirty="0"/>
              <a:t>Heranfahrende Autos und andere Gefahren werden so nicht bemerkt. </a:t>
            </a:r>
          </a:p>
          <a:p>
            <a:endParaRPr lang="de-DE" sz="2800" dirty="0"/>
          </a:p>
        </p:txBody>
      </p:sp>
      <p:pic>
        <p:nvPicPr>
          <p:cNvPr id="9" name="Grafik 8" descr="Ein Bild, das draußen, Kleidung, Person, Baum enthält.&#10;&#10;Automatisch generierte Beschreibung">
            <a:extLst>
              <a:ext uri="{FF2B5EF4-FFF2-40B4-BE49-F238E27FC236}">
                <a16:creationId xmlns:a16="http://schemas.microsoft.com/office/drawing/2014/main" id="{38DF3119-42E7-F430-70EF-6C667DFBA68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711649" y="1403956"/>
            <a:ext cx="2752221" cy="2711930"/>
          </a:xfrm>
          <a:prstGeom prst="rect">
            <a:avLst/>
          </a:prstGeom>
        </p:spPr>
      </p:pic>
      <p:grpSp>
        <p:nvGrpSpPr>
          <p:cNvPr id="19" name="Gruppieren 18">
            <a:extLst>
              <a:ext uri="{FF2B5EF4-FFF2-40B4-BE49-F238E27FC236}">
                <a16:creationId xmlns:a16="http://schemas.microsoft.com/office/drawing/2014/main" id="{1E8F9084-34FA-BBF0-2DCE-7E3C2FE1C0E7}"/>
              </a:ext>
            </a:extLst>
          </p:cNvPr>
          <p:cNvGrpSpPr/>
          <p:nvPr/>
        </p:nvGrpSpPr>
        <p:grpSpPr>
          <a:xfrm>
            <a:off x="5918872" y="4512040"/>
            <a:ext cx="2924464" cy="1452221"/>
            <a:chOff x="5918872" y="4512040"/>
            <a:chExt cx="2924464" cy="1452221"/>
          </a:xfrm>
        </p:grpSpPr>
        <p:pic>
          <p:nvPicPr>
            <p:cNvPr id="4" name="Grafik 3" descr="Smartphone mit einfarbiger Füllung">
              <a:extLst>
                <a:ext uri="{FF2B5EF4-FFF2-40B4-BE49-F238E27FC236}">
                  <a16:creationId xmlns:a16="http://schemas.microsoft.com/office/drawing/2014/main" id="{220B0535-E679-9A06-62A3-B888F34A11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8872" y="4513544"/>
              <a:ext cx="1283254" cy="1283255"/>
            </a:xfrm>
            <a:prstGeom prst="rect">
              <a:avLst/>
            </a:prstGeom>
          </p:spPr>
        </p:pic>
        <p:pic>
          <p:nvPicPr>
            <p:cNvPr id="11" name="Grafik 10" descr="Kopfhörer mit einfarbiger Füllung">
              <a:extLst>
                <a:ext uri="{FF2B5EF4-FFF2-40B4-BE49-F238E27FC236}">
                  <a16:creationId xmlns:a16="http://schemas.microsoft.com/office/drawing/2014/main" id="{E688A79F-40DF-4A60-A219-501132F12E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7759" y="4512040"/>
              <a:ext cx="1452221" cy="1452221"/>
            </a:xfrm>
            <a:prstGeom prst="rect">
              <a:avLst/>
            </a:prstGeom>
          </p:spPr>
        </p:pic>
        <p:pic>
          <p:nvPicPr>
            <p:cNvPr id="13" name="Grafik 12" descr="Musiknoten mit einfarbiger Füllung">
              <a:extLst>
                <a:ext uri="{FF2B5EF4-FFF2-40B4-BE49-F238E27FC236}">
                  <a16:creationId xmlns:a16="http://schemas.microsoft.com/office/drawing/2014/main" id="{E7D2D5D1-1C5A-CE4F-3862-16A1D3C99D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19408" y="5057470"/>
              <a:ext cx="423928" cy="423928"/>
            </a:xfrm>
            <a:prstGeom prst="rect">
              <a:avLst/>
            </a:prstGeom>
          </p:spPr>
        </p:pic>
      </p:grpSp>
      <p:cxnSp>
        <p:nvCxnSpPr>
          <p:cNvPr id="16" name="Gerader Verbinder 15">
            <a:extLst>
              <a:ext uri="{FF2B5EF4-FFF2-40B4-BE49-F238E27FC236}">
                <a16:creationId xmlns:a16="http://schemas.microsoft.com/office/drawing/2014/main" id="{64B8816C-2E21-FC88-E39C-ECBA4B9AD9EB}"/>
              </a:ext>
            </a:extLst>
          </p:cNvPr>
          <p:cNvCxnSpPr>
            <a:cxnSpLocks/>
          </p:cNvCxnSpPr>
          <p:nvPr/>
        </p:nvCxnSpPr>
        <p:spPr>
          <a:xfrm>
            <a:off x="5711649" y="4512040"/>
            <a:ext cx="3131687" cy="1310555"/>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Gerader Verbinder 17">
            <a:extLst>
              <a:ext uri="{FF2B5EF4-FFF2-40B4-BE49-F238E27FC236}">
                <a16:creationId xmlns:a16="http://schemas.microsoft.com/office/drawing/2014/main" id="{B492C044-9D14-6865-A4B4-64E020F16FE6}"/>
              </a:ext>
            </a:extLst>
          </p:cNvPr>
          <p:cNvCxnSpPr>
            <a:cxnSpLocks/>
          </p:cNvCxnSpPr>
          <p:nvPr/>
        </p:nvCxnSpPr>
        <p:spPr>
          <a:xfrm flipH="1">
            <a:off x="5711648" y="4486245"/>
            <a:ext cx="3131687" cy="1310555"/>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2781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7AE1A-5767-489A-BE3F-C510B5CBFB2D}"/>
              </a:ext>
            </a:extLst>
          </p:cNvPr>
          <p:cNvSpPr>
            <a:spLocks noGrp="1"/>
          </p:cNvSpPr>
          <p:nvPr>
            <p:ph type="title"/>
          </p:nvPr>
        </p:nvSpPr>
        <p:spPr/>
        <p:txBody>
          <a:bodyPr/>
          <a:lstStyle/>
          <a:p>
            <a:r>
              <a:rPr lang="de-DE" dirty="0"/>
              <a:t>4. Gefahrensituationen</a:t>
            </a:r>
          </a:p>
        </p:txBody>
      </p:sp>
      <p:pic>
        <p:nvPicPr>
          <p:cNvPr id="4" name="Grafik 3" descr="Ein Bild, das draußen, Auto, Wolke, Himmel enthält.&#10;&#10;Automatisch generierte Beschreibung">
            <a:extLst>
              <a:ext uri="{FF2B5EF4-FFF2-40B4-BE49-F238E27FC236}">
                <a16:creationId xmlns:a16="http://schemas.microsoft.com/office/drawing/2014/main" id="{70EEAC73-74D4-99A4-BC2A-3F95DAA29B5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046935" y="3803652"/>
            <a:ext cx="3125594" cy="2439428"/>
          </a:xfrm>
          <a:prstGeom prst="rect">
            <a:avLst/>
          </a:prstGeom>
        </p:spPr>
      </p:pic>
      <p:pic>
        <p:nvPicPr>
          <p:cNvPr id="5" name="Grafik 4" descr="Ein Bild, das draußen, Straße, Fahrzeug, Baum enthält.&#10;&#10;Automatisch generierte Beschreibung">
            <a:extLst>
              <a:ext uri="{FF2B5EF4-FFF2-40B4-BE49-F238E27FC236}">
                <a16:creationId xmlns:a16="http://schemas.microsoft.com/office/drawing/2014/main" id="{FE94B735-AF39-D67C-B18D-8083D0598D8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610633" y="1089832"/>
            <a:ext cx="3125594" cy="4109347"/>
          </a:xfrm>
          <a:prstGeom prst="rect">
            <a:avLst/>
          </a:prstGeom>
        </p:spPr>
      </p:pic>
      <p:sp>
        <p:nvSpPr>
          <p:cNvPr id="3" name="Textfeld 2">
            <a:extLst>
              <a:ext uri="{FF2B5EF4-FFF2-40B4-BE49-F238E27FC236}">
                <a16:creationId xmlns:a16="http://schemas.microsoft.com/office/drawing/2014/main" id="{4866880E-640D-707C-9FEE-484646C86246}"/>
              </a:ext>
            </a:extLst>
          </p:cNvPr>
          <p:cNvSpPr txBox="1"/>
          <p:nvPr/>
        </p:nvSpPr>
        <p:spPr>
          <a:xfrm>
            <a:off x="620642" y="3736977"/>
            <a:ext cx="1426293" cy="1200329"/>
          </a:xfrm>
          <a:prstGeom prst="rect">
            <a:avLst/>
          </a:prstGeom>
          <a:noFill/>
        </p:spPr>
        <p:txBody>
          <a:bodyPr wrap="square" rtlCol="0">
            <a:spAutoFit/>
          </a:bodyPr>
          <a:lstStyle/>
          <a:p>
            <a:r>
              <a:rPr lang="de-DE" sz="2400" dirty="0"/>
              <a:t>Plötzlich endende Radwege</a:t>
            </a:r>
          </a:p>
        </p:txBody>
      </p:sp>
      <p:sp>
        <p:nvSpPr>
          <p:cNvPr id="6" name="Textfeld 5">
            <a:extLst>
              <a:ext uri="{FF2B5EF4-FFF2-40B4-BE49-F238E27FC236}">
                <a16:creationId xmlns:a16="http://schemas.microsoft.com/office/drawing/2014/main" id="{ABB8F27D-7557-A273-519F-880B1E878DA4}"/>
              </a:ext>
            </a:extLst>
          </p:cNvPr>
          <p:cNvSpPr txBox="1"/>
          <p:nvPr/>
        </p:nvSpPr>
        <p:spPr>
          <a:xfrm>
            <a:off x="5700800" y="5237785"/>
            <a:ext cx="2960304" cy="830997"/>
          </a:xfrm>
          <a:prstGeom prst="rect">
            <a:avLst/>
          </a:prstGeom>
          <a:noFill/>
        </p:spPr>
        <p:txBody>
          <a:bodyPr wrap="square" rtlCol="0">
            <a:spAutoFit/>
          </a:bodyPr>
          <a:lstStyle/>
          <a:p>
            <a:r>
              <a:rPr lang="de-DE" sz="2400" dirty="0"/>
              <a:t>Radfahrstreifen neben </a:t>
            </a:r>
          </a:p>
          <a:p>
            <a:r>
              <a:rPr lang="de-DE" sz="2400" dirty="0"/>
              <a:t>Parkstreifen für Autos</a:t>
            </a:r>
          </a:p>
        </p:txBody>
      </p:sp>
      <p:pic>
        <p:nvPicPr>
          <p:cNvPr id="8" name="Grafik 7" descr="Ein Bild, das draußen, Baum, Himmel, Auto enthält.&#10;&#10;Automatisch generierte Beschreibung">
            <a:extLst>
              <a:ext uri="{FF2B5EF4-FFF2-40B4-BE49-F238E27FC236}">
                <a16:creationId xmlns:a16="http://schemas.microsoft.com/office/drawing/2014/main" id="{BD9580C2-4580-D73D-E952-83F1274BB7B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96540" y="1077130"/>
            <a:ext cx="3125594" cy="2558046"/>
          </a:xfrm>
          <a:prstGeom prst="rect">
            <a:avLst/>
          </a:prstGeom>
        </p:spPr>
      </p:pic>
    </p:spTree>
    <p:extLst>
      <p:ext uri="{BB962C8B-B14F-4D97-AF65-F5344CB8AC3E}">
        <p14:creationId xmlns:p14="http://schemas.microsoft.com/office/powerpoint/2010/main" val="1996792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1C6F4-9189-EEFE-3F80-6ABD17186F39}"/>
              </a:ext>
            </a:extLst>
          </p:cNvPr>
          <p:cNvSpPr>
            <a:spLocks noGrp="1"/>
          </p:cNvSpPr>
          <p:nvPr>
            <p:ph type="title"/>
          </p:nvPr>
        </p:nvSpPr>
        <p:spPr/>
        <p:txBody>
          <a:bodyPr/>
          <a:lstStyle/>
          <a:p>
            <a:r>
              <a:rPr lang="de-DE" dirty="0"/>
              <a:t>4. Gefahrensituationen</a:t>
            </a:r>
          </a:p>
        </p:txBody>
      </p:sp>
      <p:sp>
        <p:nvSpPr>
          <p:cNvPr id="3" name="Textfeld 2">
            <a:extLst>
              <a:ext uri="{FF2B5EF4-FFF2-40B4-BE49-F238E27FC236}">
                <a16:creationId xmlns:a16="http://schemas.microsoft.com/office/drawing/2014/main" id="{A3CB7189-464B-BFEE-2DC7-AAF9DD1A0377}"/>
              </a:ext>
            </a:extLst>
          </p:cNvPr>
          <p:cNvSpPr txBox="1"/>
          <p:nvPr/>
        </p:nvSpPr>
        <p:spPr>
          <a:xfrm>
            <a:off x="1013942" y="1134132"/>
            <a:ext cx="7116115" cy="461665"/>
          </a:xfrm>
          <a:prstGeom prst="rect">
            <a:avLst/>
          </a:prstGeom>
          <a:noFill/>
        </p:spPr>
        <p:txBody>
          <a:bodyPr wrap="square" rtlCol="0">
            <a:spAutoFit/>
          </a:bodyPr>
          <a:lstStyle/>
          <a:p>
            <a:r>
              <a:rPr lang="de-DE" sz="2400" dirty="0"/>
              <a:t>Besondere Vorsicht auf Straßen mit Zusatzschildern!</a:t>
            </a:r>
          </a:p>
        </p:txBody>
      </p:sp>
      <p:pic>
        <p:nvPicPr>
          <p:cNvPr id="9" name="Grafik 8" descr="Ein Bild, das draußen, Himmel, Herbst, Gebäude enthält.">
            <a:extLst>
              <a:ext uri="{FF2B5EF4-FFF2-40B4-BE49-F238E27FC236}">
                <a16:creationId xmlns:a16="http://schemas.microsoft.com/office/drawing/2014/main" id="{6E610D0A-D853-144A-BE64-3F7B533B843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805377" y="1773056"/>
            <a:ext cx="3488994" cy="4441585"/>
          </a:xfrm>
          <a:prstGeom prst="rect">
            <a:avLst/>
          </a:prstGeom>
        </p:spPr>
      </p:pic>
      <p:pic>
        <p:nvPicPr>
          <p:cNvPr id="5" name="Grafik 4" descr="Ein Bild, das draußen, Himmel, Weg, Szene enthält.&#10;&#10;Automatisch generierte Beschreibung">
            <a:extLst>
              <a:ext uri="{FF2B5EF4-FFF2-40B4-BE49-F238E27FC236}">
                <a16:creationId xmlns:a16="http://schemas.microsoft.com/office/drawing/2014/main" id="{BE8A9C24-5D16-D9C7-20FC-8AB78F4131A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46759" y="1773056"/>
            <a:ext cx="3729025" cy="4441585"/>
          </a:xfrm>
          <a:prstGeom prst="rect">
            <a:avLst/>
          </a:prstGeom>
        </p:spPr>
      </p:pic>
    </p:spTree>
    <p:extLst>
      <p:ext uri="{BB962C8B-B14F-4D97-AF65-F5344CB8AC3E}">
        <p14:creationId xmlns:p14="http://schemas.microsoft.com/office/powerpoint/2010/main" val="229826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1B740-41B0-754E-39F0-CDA8C27C0710}"/>
              </a:ext>
            </a:extLst>
          </p:cNvPr>
          <p:cNvSpPr>
            <a:spLocks noGrp="1"/>
          </p:cNvSpPr>
          <p:nvPr>
            <p:ph type="title"/>
          </p:nvPr>
        </p:nvSpPr>
        <p:spPr/>
        <p:txBody>
          <a:bodyPr/>
          <a:lstStyle/>
          <a:p>
            <a:r>
              <a:rPr lang="de-DE" dirty="0"/>
              <a:t>4. Gefahrensituationen</a:t>
            </a:r>
          </a:p>
        </p:txBody>
      </p:sp>
      <p:pic>
        <p:nvPicPr>
          <p:cNvPr id="8" name="Grafik 7" descr="Ein Bild, das Landfahrzeug, Rad, Fahrzeug, draußen enthält.&#10;&#10;Automatisch generierte Beschreibung">
            <a:extLst>
              <a:ext uri="{FF2B5EF4-FFF2-40B4-BE49-F238E27FC236}">
                <a16:creationId xmlns:a16="http://schemas.microsoft.com/office/drawing/2014/main" id="{6E988F62-82F7-9F42-BFC1-14CC410CA72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50613" y="2799637"/>
            <a:ext cx="5389087" cy="3233706"/>
          </a:xfrm>
          <a:prstGeom prst="rect">
            <a:avLst/>
          </a:prstGeom>
        </p:spPr>
      </p:pic>
      <p:pic>
        <p:nvPicPr>
          <p:cNvPr id="10" name="Grafik 9" descr="Ein Bild, das draußen, Text, Landfahrzeug, Fahrradreifen enthält.&#10;&#10;Automatisch generierte Beschreibung">
            <a:extLst>
              <a:ext uri="{FF2B5EF4-FFF2-40B4-BE49-F238E27FC236}">
                <a16:creationId xmlns:a16="http://schemas.microsoft.com/office/drawing/2014/main" id="{0E725DA5-B37B-BC03-C49E-26C7522D7689}"/>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881850" y="1697472"/>
            <a:ext cx="2911537" cy="4335871"/>
          </a:xfrm>
          <a:prstGeom prst="rect">
            <a:avLst/>
          </a:prstGeom>
        </p:spPr>
      </p:pic>
      <p:sp>
        <p:nvSpPr>
          <p:cNvPr id="11" name="Textfeld 10">
            <a:extLst>
              <a:ext uri="{FF2B5EF4-FFF2-40B4-BE49-F238E27FC236}">
                <a16:creationId xmlns:a16="http://schemas.microsoft.com/office/drawing/2014/main" id="{56580B28-E719-AC93-2874-4227EBEA2753}"/>
              </a:ext>
            </a:extLst>
          </p:cNvPr>
          <p:cNvSpPr txBox="1"/>
          <p:nvPr/>
        </p:nvSpPr>
        <p:spPr>
          <a:xfrm>
            <a:off x="434340" y="1190145"/>
            <a:ext cx="5013960" cy="1384995"/>
          </a:xfrm>
          <a:prstGeom prst="rect">
            <a:avLst/>
          </a:prstGeom>
          <a:noFill/>
        </p:spPr>
        <p:txBody>
          <a:bodyPr wrap="square" rtlCol="0">
            <a:spAutoFit/>
          </a:bodyPr>
          <a:lstStyle/>
          <a:p>
            <a:r>
              <a:rPr lang="de-DE" sz="2400" b="1" dirty="0"/>
              <a:t>Sei kein Geisterradler!</a:t>
            </a:r>
          </a:p>
          <a:p>
            <a:endParaRPr lang="de-DE" sz="1100" dirty="0"/>
          </a:p>
          <a:p>
            <a:r>
              <a:rPr lang="de-DE" sz="2400" dirty="0"/>
              <a:t>Wer Radwege in der falschen Richtung benutzt, riskiert schwere Unfälle.</a:t>
            </a:r>
          </a:p>
        </p:txBody>
      </p:sp>
    </p:spTree>
    <p:extLst>
      <p:ext uri="{BB962C8B-B14F-4D97-AF65-F5344CB8AC3E}">
        <p14:creationId xmlns:p14="http://schemas.microsoft.com/office/powerpoint/2010/main" val="63777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84743-6BA2-9416-A454-9E7867663F28}"/>
              </a:ext>
            </a:extLst>
          </p:cNvPr>
          <p:cNvSpPr>
            <a:spLocks noGrp="1"/>
          </p:cNvSpPr>
          <p:nvPr>
            <p:ph type="title"/>
          </p:nvPr>
        </p:nvSpPr>
        <p:spPr/>
        <p:txBody>
          <a:bodyPr/>
          <a:lstStyle/>
          <a:p>
            <a:r>
              <a:rPr lang="de-DE" dirty="0"/>
              <a:t>4. Gefahrensituationen</a:t>
            </a:r>
          </a:p>
        </p:txBody>
      </p:sp>
      <p:pic>
        <p:nvPicPr>
          <p:cNvPr id="1026" name="Picture 3" descr="Lkw">
            <a:extLst>
              <a:ext uri="{FF2B5EF4-FFF2-40B4-BE49-F238E27FC236}">
                <a16:creationId xmlns:a16="http://schemas.microsoft.com/office/drawing/2014/main" id="{887998F1-BD12-4434-840A-70E8D675635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23505" y="1599666"/>
            <a:ext cx="7096990" cy="451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CB36C0D9-1C08-ADD5-D0D2-A5FF4D1A317D}"/>
              </a:ext>
            </a:extLst>
          </p:cNvPr>
          <p:cNvSpPr txBox="1"/>
          <p:nvPr/>
        </p:nvSpPr>
        <p:spPr>
          <a:xfrm>
            <a:off x="976613" y="1048846"/>
            <a:ext cx="1954157" cy="461665"/>
          </a:xfrm>
          <a:prstGeom prst="rect">
            <a:avLst/>
          </a:prstGeom>
          <a:noFill/>
        </p:spPr>
        <p:txBody>
          <a:bodyPr wrap="square" rtlCol="0">
            <a:spAutoFit/>
          </a:bodyPr>
          <a:lstStyle/>
          <a:p>
            <a:r>
              <a:rPr lang="de-DE" sz="2400" b="1" dirty="0">
                <a:solidFill>
                  <a:srgbClr val="FF0000"/>
                </a:solidFill>
              </a:rPr>
              <a:t>Toter Winkel</a:t>
            </a:r>
          </a:p>
        </p:txBody>
      </p:sp>
    </p:spTree>
    <p:extLst>
      <p:ext uri="{BB962C8B-B14F-4D97-AF65-F5344CB8AC3E}">
        <p14:creationId xmlns:p14="http://schemas.microsoft.com/office/powerpoint/2010/main" val="338790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CB059-A26E-0C7F-00D7-B04AAD69F87E}"/>
              </a:ext>
            </a:extLst>
          </p:cNvPr>
          <p:cNvSpPr>
            <a:spLocks noGrp="1"/>
          </p:cNvSpPr>
          <p:nvPr>
            <p:ph type="title"/>
          </p:nvPr>
        </p:nvSpPr>
        <p:spPr/>
        <p:txBody>
          <a:bodyPr/>
          <a:lstStyle/>
          <a:p>
            <a:r>
              <a:rPr lang="de-DE" dirty="0"/>
              <a:t>4. Gefahrensituationen </a:t>
            </a:r>
          </a:p>
        </p:txBody>
      </p:sp>
      <p:pic>
        <p:nvPicPr>
          <p:cNvPr id="6" name="Grafik 5">
            <a:extLst>
              <a:ext uri="{FF2B5EF4-FFF2-40B4-BE49-F238E27FC236}">
                <a16:creationId xmlns:a16="http://schemas.microsoft.com/office/drawing/2014/main" id="{D6ACEC50-FD16-8560-C8BF-5AFDB9A820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885" y="1166360"/>
            <a:ext cx="4910972" cy="5029488"/>
          </a:xfrm>
          <a:prstGeom prst="rect">
            <a:avLst/>
          </a:prstGeom>
        </p:spPr>
      </p:pic>
      <p:pic>
        <p:nvPicPr>
          <p:cNvPr id="8" name="Grafik 7">
            <a:extLst>
              <a:ext uri="{FF2B5EF4-FFF2-40B4-BE49-F238E27FC236}">
                <a16:creationId xmlns:a16="http://schemas.microsoft.com/office/drawing/2014/main" id="{ED6AA5E7-BC93-F828-CA3A-FA4208B020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2633" y="1545020"/>
            <a:ext cx="2325973" cy="484018"/>
          </a:xfrm>
          <a:prstGeom prst="rect">
            <a:avLst/>
          </a:prstGeom>
        </p:spPr>
      </p:pic>
      <p:pic>
        <p:nvPicPr>
          <p:cNvPr id="5" name="Grafik 4">
            <a:extLst>
              <a:ext uri="{FF2B5EF4-FFF2-40B4-BE49-F238E27FC236}">
                <a16:creationId xmlns:a16="http://schemas.microsoft.com/office/drawing/2014/main" id="{618FF764-B5C9-F93A-96A6-70DA50BF1AC4}"/>
              </a:ext>
            </a:extLst>
          </p:cNvPr>
          <p:cNvPicPr>
            <a:picLocks noChangeAspect="1"/>
          </p:cNvPicPr>
          <p:nvPr/>
        </p:nvPicPr>
        <p:blipFill>
          <a:blip r:embed="rId5" cstate="print">
            <a:extLst>
              <a:ext uri="{28A0092B-C50C-407E-A947-70E740481C1C}">
                <a14:useLocalDpi xmlns:a14="http://schemas.microsoft.com/office/drawing/2010/main"/>
              </a:ext>
            </a:extLst>
          </a:blip>
          <a:srcRect t="-1"/>
          <a:stretch/>
        </p:blipFill>
        <p:spPr>
          <a:xfrm>
            <a:off x="5852633" y="2173818"/>
            <a:ext cx="2778820" cy="3922227"/>
          </a:xfrm>
          <a:prstGeom prst="rect">
            <a:avLst/>
          </a:prstGeom>
        </p:spPr>
      </p:pic>
    </p:spTree>
    <p:extLst>
      <p:ext uri="{BB962C8B-B14F-4D97-AF65-F5344CB8AC3E}">
        <p14:creationId xmlns:p14="http://schemas.microsoft.com/office/powerpoint/2010/main" val="383770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5C0EE-92E9-2CAD-5BAD-280FF67B1260}"/>
              </a:ext>
            </a:extLst>
          </p:cNvPr>
          <p:cNvSpPr>
            <a:spLocks noGrp="1"/>
          </p:cNvSpPr>
          <p:nvPr>
            <p:ph type="title"/>
          </p:nvPr>
        </p:nvSpPr>
        <p:spPr/>
        <p:txBody>
          <a:bodyPr/>
          <a:lstStyle/>
          <a:p>
            <a:r>
              <a:rPr lang="de-DE" dirty="0">
                <a:latin typeface="+mn-lt"/>
              </a:rPr>
              <a:t>Gliederung</a:t>
            </a:r>
          </a:p>
        </p:txBody>
      </p:sp>
      <p:sp>
        <p:nvSpPr>
          <p:cNvPr id="3" name="Inhaltsplatzhalter 2">
            <a:extLst>
              <a:ext uri="{FF2B5EF4-FFF2-40B4-BE49-F238E27FC236}">
                <a16:creationId xmlns:a16="http://schemas.microsoft.com/office/drawing/2014/main" id="{B40B196D-397E-678A-EE88-4869D26AA286}"/>
              </a:ext>
            </a:extLst>
          </p:cNvPr>
          <p:cNvSpPr txBox="1">
            <a:spLocks/>
          </p:cNvSpPr>
          <p:nvPr/>
        </p:nvSpPr>
        <p:spPr>
          <a:xfrm>
            <a:off x="1192306" y="1835085"/>
            <a:ext cx="6759388" cy="3618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latin typeface="Calibri Light" panose="020F0302020204030204" pitchFamily="34" charset="0"/>
                <a:ea typeface="Calibri Light" panose="020F0302020204030204" pitchFamily="34" charset="0"/>
                <a:cs typeface="Calibri Light" panose="020F0302020204030204" pitchFamily="34" charset="0"/>
              </a:rPr>
              <a:t>1.) Verkehrszeichen &amp; Verkehrsregeln </a:t>
            </a:r>
          </a:p>
          <a:p>
            <a:pPr marL="0" indent="0">
              <a:buNone/>
            </a:pPr>
            <a:r>
              <a:rPr lang="de-DE" b="1" dirty="0">
                <a:latin typeface="Calibri Light" panose="020F0302020204030204" pitchFamily="34" charset="0"/>
                <a:ea typeface="Calibri Light" panose="020F0302020204030204" pitchFamily="34" charset="0"/>
                <a:cs typeface="Calibri Light" panose="020F0302020204030204" pitchFamily="34" charset="0"/>
              </a:rPr>
              <a:t>	1.1 Verkehrszeichen</a:t>
            </a:r>
          </a:p>
          <a:p>
            <a:pPr marL="0" indent="0">
              <a:buNone/>
            </a:pPr>
            <a:r>
              <a:rPr lang="de-DE" b="1" dirty="0">
                <a:latin typeface="Calibri Light" panose="020F0302020204030204" pitchFamily="34" charset="0"/>
                <a:ea typeface="Calibri Light" panose="020F0302020204030204" pitchFamily="34" charset="0"/>
                <a:cs typeface="Calibri Light" panose="020F0302020204030204" pitchFamily="34" charset="0"/>
              </a:rPr>
              <a:t>	1.2 Verkehrsregeln</a:t>
            </a:r>
          </a:p>
          <a:p>
            <a:pPr marL="0" indent="0">
              <a:buNone/>
            </a:pPr>
            <a:r>
              <a:rPr lang="de-DE" b="1" dirty="0">
                <a:latin typeface="Calibri Light" panose="020F0302020204030204" pitchFamily="34" charset="0"/>
                <a:ea typeface="Calibri Light" panose="020F0302020204030204" pitchFamily="34" charset="0"/>
                <a:cs typeface="Calibri Light" panose="020F0302020204030204" pitchFamily="34" charset="0"/>
              </a:rPr>
              <a:t>2) Das verkehrssichere Fahrrad &amp; Helm </a:t>
            </a:r>
          </a:p>
          <a:p>
            <a:pPr marL="0" indent="0">
              <a:buNone/>
            </a:pPr>
            <a:r>
              <a:rPr lang="de-DE" b="1" dirty="0">
                <a:latin typeface="Calibri Light" panose="020F0302020204030204" pitchFamily="34" charset="0"/>
                <a:ea typeface="Calibri Light" panose="020F0302020204030204" pitchFamily="34" charset="0"/>
                <a:cs typeface="Calibri Light" panose="020F0302020204030204" pitchFamily="34" charset="0"/>
              </a:rPr>
              <a:t>3) Sichtbarkeit</a:t>
            </a:r>
          </a:p>
          <a:p>
            <a:pPr marL="0" indent="0">
              <a:buNone/>
            </a:pPr>
            <a:r>
              <a:rPr lang="de-DE" b="1" dirty="0">
                <a:latin typeface="Calibri Light" panose="020F0302020204030204" pitchFamily="34" charset="0"/>
                <a:ea typeface="Calibri Light" panose="020F0302020204030204" pitchFamily="34" charset="0"/>
                <a:cs typeface="Calibri Light" panose="020F0302020204030204" pitchFamily="34" charset="0"/>
              </a:rPr>
              <a:t>4) Gefahrensituationen </a:t>
            </a:r>
          </a:p>
          <a:p>
            <a:pPr marL="0" indent="0" algn="ctr">
              <a:buFont typeface="Arial" panose="020B0604020202020204" pitchFamily="34" charset="0"/>
              <a:buNone/>
            </a:pPr>
            <a:endParaRPr lang="de-DE" b="1" dirty="0"/>
          </a:p>
        </p:txBody>
      </p:sp>
    </p:spTree>
    <p:extLst>
      <p:ext uri="{BB962C8B-B14F-4D97-AF65-F5344CB8AC3E}">
        <p14:creationId xmlns:p14="http://schemas.microsoft.com/office/powerpoint/2010/main" val="129358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2127E71-75B1-80A9-006E-8BBF0C233F86}"/>
              </a:ext>
            </a:extLst>
          </p:cNvPr>
          <p:cNvSpPr txBox="1"/>
          <p:nvPr/>
        </p:nvSpPr>
        <p:spPr>
          <a:xfrm>
            <a:off x="1294115" y="1556128"/>
            <a:ext cx="6504317" cy="646331"/>
          </a:xfrm>
          <a:prstGeom prst="rect">
            <a:avLst/>
          </a:prstGeom>
          <a:noFill/>
        </p:spPr>
        <p:txBody>
          <a:bodyPr wrap="square" rtlCol="0">
            <a:spAutoFit/>
          </a:bodyPr>
          <a:lstStyle/>
          <a:p>
            <a:pPr algn="ctr"/>
            <a:r>
              <a:rPr lang="de-DE" sz="3600" dirty="0"/>
              <a:t>Viel Erfolg beim Verkehrsquiz!</a:t>
            </a:r>
          </a:p>
        </p:txBody>
      </p:sp>
      <p:pic>
        <p:nvPicPr>
          <p:cNvPr id="5" name="Grafik 4" descr="Schuljunge Silhouette">
            <a:extLst>
              <a:ext uri="{FF2B5EF4-FFF2-40B4-BE49-F238E27FC236}">
                <a16:creationId xmlns:a16="http://schemas.microsoft.com/office/drawing/2014/main" id="{77FBC41D-4C83-6DD4-5A8C-E06DA521A0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3888" y="3825663"/>
            <a:ext cx="1846052" cy="1846052"/>
          </a:xfrm>
          <a:prstGeom prst="rect">
            <a:avLst/>
          </a:prstGeom>
        </p:spPr>
      </p:pic>
      <p:pic>
        <p:nvPicPr>
          <p:cNvPr id="7" name="Grafik 6" descr="Schulmädchen Silhouette">
            <a:extLst>
              <a:ext uri="{FF2B5EF4-FFF2-40B4-BE49-F238E27FC236}">
                <a16:creationId xmlns:a16="http://schemas.microsoft.com/office/drawing/2014/main" id="{97655A03-2E9A-7305-8430-CDE9018C05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4115" y="3734934"/>
            <a:ext cx="1846052" cy="1846052"/>
          </a:xfrm>
          <a:prstGeom prst="rect">
            <a:avLst/>
          </a:prstGeom>
        </p:spPr>
      </p:pic>
      <p:pic>
        <p:nvPicPr>
          <p:cNvPr id="9" name="Grafik 8" descr="Lichter an mit einfarbiger Füllung">
            <a:extLst>
              <a:ext uri="{FF2B5EF4-FFF2-40B4-BE49-F238E27FC236}">
                <a16:creationId xmlns:a16="http://schemas.microsoft.com/office/drawing/2014/main" id="{98CB8D63-AF55-BE73-0314-776210C877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00215" y="2971799"/>
            <a:ext cx="457200" cy="457200"/>
          </a:xfrm>
          <a:prstGeom prst="rect">
            <a:avLst/>
          </a:prstGeom>
        </p:spPr>
      </p:pic>
      <p:pic>
        <p:nvPicPr>
          <p:cNvPr id="11" name="Grafik 10" descr="Gedankenblase Silhouette">
            <a:extLst>
              <a:ext uri="{FF2B5EF4-FFF2-40B4-BE49-F238E27FC236}">
                <a16:creationId xmlns:a16="http://schemas.microsoft.com/office/drawing/2014/main" id="{97D4D825-CD35-410A-97D0-FDF839E195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4684449" y="2536319"/>
            <a:ext cx="1664594" cy="1664594"/>
          </a:xfrm>
          <a:prstGeom prst="rect">
            <a:avLst/>
          </a:prstGeom>
        </p:spPr>
      </p:pic>
      <p:pic>
        <p:nvPicPr>
          <p:cNvPr id="12" name="Grafik 11" descr="Gedankenblase Silhouette">
            <a:extLst>
              <a:ext uri="{FF2B5EF4-FFF2-40B4-BE49-F238E27FC236}">
                <a16:creationId xmlns:a16="http://schemas.microsoft.com/office/drawing/2014/main" id="{C290E9CA-5D4F-6A14-9474-67062D8415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22810" y="2596702"/>
            <a:ext cx="1664595" cy="1664595"/>
          </a:xfrm>
          <a:prstGeom prst="rect">
            <a:avLst/>
          </a:prstGeom>
        </p:spPr>
      </p:pic>
      <p:pic>
        <p:nvPicPr>
          <p:cNvPr id="13" name="Grafik 12" descr="Lichter an mit einfarbiger Füllung">
            <a:extLst>
              <a:ext uri="{FF2B5EF4-FFF2-40B4-BE49-F238E27FC236}">
                <a16:creationId xmlns:a16="http://schemas.microsoft.com/office/drawing/2014/main" id="{AC839123-9AF2-0B06-E8A9-5FBE9E6992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88146" y="2938580"/>
            <a:ext cx="457200" cy="457200"/>
          </a:xfrm>
          <a:prstGeom prst="rect">
            <a:avLst/>
          </a:prstGeom>
        </p:spPr>
      </p:pic>
    </p:spTree>
    <p:extLst>
      <p:ext uri="{BB962C8B-B14F-4D97-AF65-F5344CB8AC3E}">
        <p14:creationId xmlns:p14="http://schemas.microsoft.com/office/powerpoint/2010/main" val="158751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B8BF2-336D-33C5-AE5B-74B96A821DF0}"/>
              </a:ext>
            </a:extLst>
          </p:cNvPr>
          <p:cNvSpPr>
            <a:spLocks noGrp="1"/>
          </p:cNvSpPr>
          <p:nvPr>
            <p:ph type="title"/>
          </p:nvPr>
        </p:nvSpPr>
        <p:spPr/>
        <p:txBody>
          <a:bodyPr/>
          <a:lstStyle/>
          <a:p>
            <a:r>
              <a:rPr lang="de-DE" dirty="0"/>
              <a:t>1.1 Verkehrszeichen</a:t>
            </a:r>
          </a:p>
        </p:txBody>
      </p:sp>
      <p:pic>
        <p:nvPicPr>
          <p:cNvPr id="5" name="Grafik 4" descr="Verkehrszeichen: Vorfahrt Rechts">
            <a:extLst>
              <a:ext uri="{FF2B5EF4-FFF2-40B4-BE49-F238E27FC236}">
                <a16:creationId xmlns:a16="http://schemas.microsoft.com/office/drawing/2014/main" id="{C532220A-83DF-2511-9E6A-95BDED8888F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211826" y="909779"/>
            <a:ext cx="3083776" cy="2312831"/>
          </a:xfrm>
          <a:prstGeom prst="rect">
            <a:avLst/>
          </a:prstGeom>
          <a:noFill/>
          <a:ln>
            <a:noFill/>
          </a:ln>
        </p:spPr>
      </p:pic>
      <p:grpSp>
        <p:nvGrpSpPr>
          <p:cNvPr id="14" name="Gruppieren 13">
            <a:extLst>
              <a:ext uri="{FF2B5EF4-FFF2-40B4-BE49-F238E27FC236}">
                <a16:creationId xmlns:a16="http://schemas.microsoft.com/office/drawing/2014/main" id="{A4E62E24-676F-7BF5-4BE1-9D1A7DA0CACF}"/>
              </a:ext>
            </a:extLst>
          </p:cNvPr>
          <p:cNvGrpSpPr/>
          <p:nvPr/>
        </p:nvGrpSpPr>
        <p:grpSpPr>
          <a:xfrm>
            <a:off x="7247512" y="3429000"/>
            <a:ext cx="1340455" cy="2135814"/>
            <a:chOff x="6493729" y="3429000"/>
            <a:chExt cx="1340455" cy="2135814"/>
          </a:xfrm>
        </p:grpSpPr>
        <p:pic>
          <p:nvPicPr>
            <p:cNvPr id="7" name="Grafik 6" descr="Verkehrszeichen: Vorfahrtsstraße">
              <a:extLst>
                <a:ext uri="{FF2B5EF4-FFF2-40B4-BE49-F238E27FC236}">
                  <a16:creationId xmlns:a16="http://schemas.microsoft.com/office/drawing/2014/main" id="{89047232-B1D1-8D9E-F0A7-B273BB4B735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bwMode="auto">
            <a:xfrm>
              <a:off x="6493729" y="3429000"/>
              <a:ext cx="1340455" cy="1794212"/>
            </a:xfrm>
            <a:prstGeom prst="rect">
              <a:avLst/>
            </a:prstGeom>
            <a:noFill/>
            <a:ln>
              <a:noFill/>
            </a:ln>
          </p:spPr>
        </p:pic>
        <p:pic>
          <p:nvPicPr>
            <p:cNvPr id="8" name="Grafik 7">
              <a:extLst>
                <a:ext uri="{FF2B5EF4-FFF2-40B4-BE49-F238E27FC236}">
                  <a16:creationId xmlns:a16="http://schemas.microsoft.com/office/drawing/2014/main" id="{7665D7D3-93DE-1443-7914-D4702F63AE9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1336" y="4881614"/>
              <a:ext cx="656038" cy="683200"/>
            </a:xfrm>
            <a:prstGeom prst="rect">
              <a:avLst/>
            </a:prstGeom>
          </p:spPr>
        </p:pic>
      </p:grpSp>
      <p:pic>
        <p:nvPicPr>
          <p:cNvPr id="9" name="Picture 2" descr="Was ist bei diesen Verkehrszeichen zu beachten? (1.4.41-143)">
            <a:extLst>
              <a:ext uri="{FF2B5EF4-FFF2-40B4-BE49-F238E27FC236}">
                <a16:creationId xmlns:a16="http://schemas.microsoft.com/office/drawing/2014/main" id="{16EC84A2-B9B6-5537-F2AC-685514F9CE1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74118" y="791711"/>
            <a:ext cx="3802149" cy="22812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0D518BC7-4C75-4B46-63CD-4AE084C767EF}"/>
              </a:ext>
            </a:extLst>
          </p:cNvPr>
          <p:cNvSpPr txBox="1"/>
          <p:nvPr/>
        </p:nvSpPr>
        <p:spPr>
          <a:xfrm>
            <a:off x="211826" y="2888508"/>
            <a:ext cx="8640115" cy="646331"/>
          </a:xfrm>
          <a:prstGeom prst="rect">
            <a:avLst/>
          </a:prstGeom>
          <a:noFill/>
        </p:spPr>
        <p:txBody>
          <a:bodyPr wrap="square" rtlCol="0">
            <a:spAutoFit/>
          </a:bodyPr>
          <a:lstStyle/>
          <a:p>
            <a:r>
              <a:rPr lang="de-DE" dirty="0"/>
              <a:t>	Kreuzung/Einmündung		Vorfahrt gewähren!			Kreisverkehr – 				mit Vorfahrt von rechts								Vorfahrt gewähren!</a:t>
            </a:r>
          </a:p>
        </p:txBody>
      </p:sp>
      <p:sp>
        <p:nvSpPr>
          <p:cNvPr id="12" name="Textfeld 11">
            <a:extLst>
              <a:ext uri="{FF2B5EF4-FFF2-40B4-BE49-F238E27FC236}">
                <a16:creationId xmlns:a16="http://schemas.microsoft.com/office/drawing/2014/main" id="{C8DB5A20-7C02-5982-4C58-62B8C623B368}"/>
              </a:ext>
            </a:extLst>
          </p:cNvPr>
          <p:cNvSpPr txBox="1"/>
          <p:nvPr/>
        </p:nvSpPr>
        <p:spPr>
          <a:xfrm>
            <a:off x="277060" y="5576207"/>
            <a:ext cx="8640115" cy="646331"/>
          </a:xfrm>
          <a:prstGeom prst="rect">
            <a:avLst/>
          </a:prstGeom>
          <a:noFill/>
        </p:spPr>
        <p:txBody>
          <a:bodyPr wrap="square" rtlCol="0">
            <a:spAutoFit/>
          </a:bodyPr>
          <a:lstStyle/>
          <a:p>
            <a:r>
              <a:rPr lang="de-DE" dirty="0"/>
              <a:t>Halt! Vorfahrt gewähren!	Vorfahrt an der nächsten		(abknickende) 									Kreuzung/Einmündung			Vorfahrtsstraße</a:t>
            </a:r>
          </a:p>
        </p:txBody>
      </p:sp>
      <p:pic>
        <p:nvPicPr>
          <p:cNvPr id="15" name="Grafik 14" descr="Ein Bild, das Symbol, Reihe enthält.&#10;&#10;Automatisch generierte Beschreibung">
            <a:extLst>
              <a:ext uri="{FF2B5EF4-FFF2-40B4-BE49-F238E27FC236}">
                <a16:creationId xmlns:a16="http://schemas.microsoft.com/office/drawing/2014/main" id="{520808A9-19B7-A485-E07D-165E72B54CB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74029" y="1292351"/>
            <a:ext cx="1700089" cy="1495259"/>
          </a:xfrm>
          <a:prstGeom prst="rect">
            <a:avLst/>
          </a:prstGeom>
        </p:spPr>
      </p:pic>
      <p:pic>
        <p:nvPicPr>
          <p:cNvPr id="19" name="Grafik 18" descr="Ein Bild, das Verkehrsschild, Schild, Symbol enthält.&#10;&#10;Automatisch generierte Beschreibung">
            <a:extLst>
              <a:ext uri="{FF2B5EF4-FFF2-40B4-BE49-F238E27FC236}">
                <a16:creationId xmlns:a16="http://schemas.microsoft.com/office/drawing/2014/main" id="{16BDEC01-7FCC-8222-4884-D095C382B56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11535" y="3699175"/>
            <a:ext cx="1995696" cy="1755250"/>
          </a:xfrm>
          <a:prstGeom prst="rect">
            <a:avLst/>
          </a:prstGeom>
        </p:spPr>
      </p:pic>
      <p:pic>
        <p:nvPicPr>
          <p:cNvPr id="21" name="Grafik 20" descr="Ein Bild, das gelb, Design enthält.&#10;&#10;Automatisch generierte Beschreibung">
            <a:extLst>
              <a:ext uri="{FF2B5EF4-FFF2-40B4-BE49-F238E27FC236}">
                <a16:creationId xmlns:a16="http://schemas.microsoft.com/office/drawing/2014/main" id="{5F2C8402-8319-6FD0-51D0-D19F50BBDBC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14838" y="3927474"/>
            <a:ext cx="1520952" cy="1520952"/>
          </a:xfrm>
          <a:prstGeom prst="rect">
            <a:avLst/>
          </a:prstGeom>
        </p:spPr>
      </p:pic>
      <p:pic>
        <p:nvPicPr>
          <p:cNvPr id="23" name="Grafik 22" descr="Ein Bild, das Stoppschild, Verkehrsschild, Schild enthält.&#10;&#10;Automatisch generierte Beschreibung">
            <a:extLst>
              <a:ext uri="{FF2B5EF4-FFF2-40B4-BE49-F238E27FC236}">
                <a16:creationId xmlns:a16="http://schemas.microsoft.com/office/drawing/2014/main" id="{5087E42F-7880-891D-9BC5-6DD5012F3D5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08193" y="3618549"/>
            <a:ext cx="1894055" cy="1894055"/>
          </a:xfrm>
          <a:prstGeom prst="rect">
            <a:avLst/>
          </a:prstGeom>
        </p:spPr>
      </p:pic>
    </p:spTree>
    <p:extLst>
      <p:ext uri="{BB962C8B-B14F-4D97-AF65-F5344CB8AC3E}">
        <p14:creationId xmlns:p14="http://schemas.microsoft.com/office/powerpoint/2010/main" val="23847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5251F-2344-0822-2EF5-09E4596589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13B196-C99C-F0CA-1CC8-89C3FD0F2A87}"/>
              </a:ext>
            </a:extLst>
          </p:cNvPr>
          <p:cNvSpPr>
            <a:spLocks noGrp="1"/>
          </p:cNvSpPr>
          <p:nvPr>
            <p:ph type="title"/>
          </p:nvPr>
        </p:nvSpPr>
        <p:spPr/>
        <p:txBody>
          <a:bodyPr/>
          <a:lstStyle/>
          <a:p>
            <a:r>
              <a:rPr lang="de-DE" dirty="0"/>
              <a:t>1.1 Verkehrszeichen</a:t>
            </a:r>
          </a:p>
        </p:txBody>
      </p:sp>
      <p:sp>
        <p:nvSpPr>
          <p:cNvPr id="12" name="Textfeld 11">
            <a:extLst>
              <a:ext uri="{FF2B5EF4-FFF2-40B4-BE49-F238E27FC236}">
                <a16:creationId xmlns:a16="http://schemas.microsoft.com/office/drawing/2014/main" id="{F9B50072-6339-D4BD-8EFE-B8B299152F5F}"/>
              </a:ext>
            </a:extLst>
          </p:cNvPr>
          <p:cNvSpPr txBox="1"/>
          <p:nvPr/>
        </p:nvSpPr>
        <p:spPr>
          <a:xfrm>
            <a:off x="503885" y="3057711"/>
            <a:ext cx="8479477" cy="646331"/>
          </a:xfrm>
          <a:prstGeom prst="rect">
            <a:avLst/>
          </a:prstGeom>
          <a:noFill/>
        </p:spPr>
        <p:txBody>
          <a:bodyPr wrap="square" rtlCol="0">
            <a:spAutoFit/>
          </a:bodyPr>
          <a:lstStyle/>
          <a:p>
            <a:r>
              <a:rPr lang="de-DE" dirty="0"/>
              <a:t>Verbot für Radverkehr		Verbot der Einfahrt			Verbot für Fahrzeuge aller Art</a:t>
            </a:r>
          </a:p>
          <a:p>
            <a:endParaRPr lang="de-DE" dirty="0"/>
          </a:p>
        </p:txBody>
      </p:sp>
      <p:pic>
        <p:nvPicPr>
          <p:cNvPr id="6" name="Grafik 5" descr="Ein Bild, das Text, Schrift, Symbol, Logo enthält.&#10;&#10;Automatisch generierte Beschreibung">
            <a:extLst>
              <a:ext uri="{FF2B5EF4-FFF2-40B4-BE49-F238E27FC236}">
                <a16:creationId xmlns:a16="http://schemas.microsoft.com/office/drawing/2014/main" id="{B4A6A266-BB4B-86D4-D6C4-779F359565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2466" y="4332568"/>
            <a:ext cx="2889504" cy="1091184"/>
          </a:xfrm>
          <a:prstGeom prst="rect">
            <a:avLst/>
          </a:prstGeom>
        </p:spPr>
      </p:pic>
      <p:pic>
        <p:nvPicPr>
          <p:cNvPr id="8" name="Grafik 7" descr="Ein Bild, das Kreis, Grafiken, Logo, Symbol enthält.&#10;&#10;Automatisch generierte Beschreibung">
            <a:extLst>
              <a:ext uri="{FF2B5EF4-FFF2-40B4-BE49-F238E27FC236}">
                <a16:creationId xmlns:a16="http://schemas.microsoft.com/office/drawing/2014/main" id="{26EDA3BD-698E-7545-73D2-3C53CE1368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94948" y="1180129"/>
            <a:ext cx="1753592" cy="1753592"/>
          </a:xfrm>
          <a:prstGeom prst="rect">
            <a:avLst/>
          </a:prstGeom>
        </p:spPr>
      </p:pic>
      <p:pic>
        <p:nvPicPr>
          <p:cNvPr id="10" name="Grafik 9" descr="Ein Bild, das Kreis, Grafiken, Design enthält.&#10;&#10;Automatisch generierte Beschreibung">
            <a:extLst>
              <a:ext uri="{FF2B5EF4-FFF2-40B4-BE49-F238E27FC236}">
                <a16:creationId xmlns:a16="http://schemas.microsoft.com/office/drawing/2014/main" id="{2B63E36F-547B-B196-6C33-22B0DB1B855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45692" y="1239817"/>
            <a:ext cx="1753592" cy="1753592"/>
          </a:xfrm>
          <a:prstGeom prst="rect">
            <a:avLst/>
          </a:prstGeom>
        </p:spPr>
      </p:pic>
      <p:pic>
        <p:nvPicPr>
          <p:cNvPr id="14" name="Grafik 13" descr="Ein Bild, das Fahrradreifen, Fahrradrahmen, Rad, Fahrradausrüstung und Zubehör enthält.&#10;&#10;Automatisch generierte Beschreibung">
            <a:extLst>
              <a:ext uri="{FF2B5EF4-FFF2-40B4-BE49-F238E27FC236}">
                <a16:creationId xmlns:a16="http://schemas.microsoft.com/office/drawing/2014/main" id="{8E858994-CDA8-F677-70EB-1C71C2E3EB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736" y="1138261"/>
            <a:ext cx="1795460" cy="1795460"/>
          </a:xfrm>
          <a:prstGeom prst="rect">
            <a:avLst/>
          </a:prstGeom>
        </p:spPr>
      </p:pic>
      <p:pic>
        <p:nvPicPr>
          <p:cNvPr id="4" name="Grafik 3" descr="Ein Bild, das Symbol, Logo, Schrift, Kreis enthält.&#10;&#10;KI-generierte Inhalte können fehlerhaft sein.">
            <a:extLst>
              <a:ext uri="{FF2B5EF4-FFF2-40B4-BE49-F238E27FC236}">
                <a16:creationId xmlns:a16="http://schemas.microsoft.com/office/drawing/2014/main" id="{6B3DF30E-3003-4CEA-25B1-9598F8892483}"/>
              </a:ext>
            </a:extLst>
          </p:cNvPr>
          <p:cNvPicPr>
            <a:picLocks noChangeAspect="1"/>
          </p:cNvPicPr>
          <p:nvPr/>
        </p:nvPicPr>
        <p:blipFill>
          <a:blip r:embed="rId7"/>
          <a:stretch>
            <a:fillRect/>
          </a:stretch>
        </p:blipFill>
        <p:spPr>
          <a:xfrm>
            <a:off x="5399288" y="3828032"/>
            <a:ext cx="1892808" cy="1892808"/>
          </a:xfrm>
          <a:prstGeom prst="rect">
            <a:avLst/>
          </a:prstGeom>
        </p:spPr>
      </p:pic>
    </p:spTree>
    <p:extLst>
      <p:ext uri="{BB962C8B-B14F-4D97-AF65-F5344CB8AC3E}">
        <p14:creationId xmlns:p14="http://schemas.microsoft.com/office/powerpoint/2010/main" val="397769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37D7A-1189-6AEB-640E-182F7F980E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F63274-05D5-7C1C-8B38-B69DFDD1269C}"/>
              </a:ext>
            </a:extLst>
          </p:cNvPr>
          <p:cNvSpPr>
            <a:spLocks noGrp="1"/>
          </p:cNvSpPr>
          <p:nvPr>
            <p:ph type="title"/>
          </p:nvPr>
        </p:nvSpPr>
        <p:spPr/>
        <p:txBody>
          <a:bodyPr/>
          <a:lstStyle/>
          <a:p>
            <a:r>
              <a:rPr lang="de-DE" dirty="0"/>
              <a:t>1.1 Verkehrszeichen</a:t>
            </a:r>
          </a:p>
        </p:txBody>
      </p:sp>
      <p:sp>
        <p:nvSpPr>
          <p:cNvPr id="14" name="Textfeld 13">
            <a:extLst>
              <a:ext uri="{FF2B5EF4-FFF2-40B4-BE49-F238E27FC236}">
                <a16:creationId xmlns:a16="http://schemas.microsoft.com/office/drawing/2014/main" id="{5B914CA6-3217-9F1F-AD89-E34DA036B971}"/>
              </a:ext>
            </a:extLst>
          </p:cNvPr>
          <p:cNvSpPr txBox="1"/>
          <p:nvPr/>
        </p:nvSpPr>
        <p:spPr>
          <a:xfrm>
            <a:off x="592646" y="2972386"/>
            <a:ext cx="8230078" cy="646331"/>
          </a:xfrm>
          <a:prstGeom prst="rect">
            <a:avLst/>
          </a:prstGeom>
          <a:noFill/>
        </p:spPr>
        <p:txBody>
          <a:bodyPr wrap="square" rtlCol="0">
            <a:spAutoFit/>
          </a:bodyPr>
          <a:lstStyle/>
          <a:p>
            <a:r>
              <a:rPr lang="de-DE" dirty="0"/>
              <a:t>	Radweg				Gemeinsamer Geh-			     Getrennter Rad- </a:t>
            </a:r>
          </a:p>
          <a:p>
            <a:r>
              <a:rPr lang="de-DE" dirty="0"/>
              <a:t>						und Radweg				     und Gehweg</a:t>
            </a:r>
          </a:p>
        </p:txBody>
      </p:sp>
      <p:sp>
        <p:nvSpPr>
          <p:cNvPr id="15" name="Textfeld 14">
            <a:extLst>
              <a:ext uri="{FF2B5EF4-FFF2-40B4-BE49-F238E27FC236}">
                <a16:creationId xmlns:a16="http://schemas.microsoft.com/office/drawing/2014/main" id="{0F2FE94C-2C1D-18BA-5768-55A61C099F2B}"/>
              </a:ext>
            </a:extLst>
          </p:cNvPr>
          <p:cNvSpPr txBox="1"/>
          <p:nvPr/>
        </p:nvSpPr>
        <p:spPr>
          <a:xfrm>
            <a:off x="247136" y="5647695"/>
            <a:ext cx="8439664" cy="923330"/>
          </a:xfrm>
          <a:prstGeom prst="rect">
            <a:avLst/>
          </a:prstGeom>
          <a:noFill/>
        </p:spPr>
        <p:txBody>
          <a:bodyPr wrap="square" rtlCol="0">
            <a:spAutoFit/>
          </a:bodyPr>
          <a:lstStyle/>
          <a:p>
            <a:r>
              <a:rPr lang="de-DE" dirty="0"/>
              <a:t>	      Gehweg			  Beginn einer Fußgängerzone	    Verkehrsberuhigter </a:t>
            </a:r>
          </a:p>
          <a:p>
            <a:r>
              <a:rPr lang="de-DE" dirty="0"/>
              <a:t>						         						    Bereich								</a:t>
            </a:r>
          </a:p>
        </p:txBody>
      </p:sp>
      <p:pic>
        <p:nvPicPr>
          <p:cNvPr id="17" name="Grafik 16">
            <a:extLst>
              <a:ext uri="{FF2B5EF4-FFF2-40B4-BE49-F238E27FC236}">
                <a16:creationId xmlns:a16="http://schemas.microsoft.com/office/drawing/2014/main" id="{A0793120-7202-2A07-410C-FB1A9DBCC86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583337" y="3689603"/>
            <a:ext cx="1963882" cy="1932709"/>
          </a:xfrm>
          <a:prstGeom prst="rect">
            <a:avLst/>
          </a:prstGeom>
        </p:spPr>
      </p:pic>
      <p:pic>
        <p:nvPicPr>
          <p:cNvPr id="7" name="Grafik 6" descr="Ein Bild, das Fahrradreifen, Rad, Fahrradrahmen, Fahrzeug enthält.&#10;&#10;Automatisch generierte Beschreibung">
            <a:extLst>
              <a:ext uri="{FF2B5EF4-FFF2-40B4-BE49-F238E27FC236}">
                <a16:creationId xmlns:a16="http://schemas.microsoft.com/office/drawing/2014/main" id="{5002D12B-E33D-BEB7-FA4A-BA4A3470B4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63427" y="1065109"/>
            <a:ext cx="1830364" cy="1830364"/>
          </a:xfrm>
          <a:prstGeom prst="rect">
            <a:avLst/>
          </a:prstGeom>
        </p:spPr>
      </p:pic>
      <p:pic>
        <p:nvPicPr>
          <p:cNvPr id="9" name="Grafik 8" descr="Ein Bild, das Fahrrad, Fahrradreifen, Symbol, Bike enthält.&#10;&#10;Automatisch generierte Beschreibung">
            <a:extLst>
              <a:ext uri="{FF2B5EF4-FFF2-40B4-BE49-F238E27FC236}">
                <a16:creationId xmlns:a16="http://schemas.microsoft.com/office/drawing/2014/main" id="{AB4B78D0-7179-0759-3E2D-15924E19F2C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44372" y="1065109"/>
            <a:ext cx="1830364" cy="1830364"/>
          </a:xfrm>
          <a:prstGeom prst="rect">
            <a:avLst/>
          </a:prstGeom>
        </p:spPr>
      </p:pic>
      <p:pic>
        <p:nvPicPr>
          <p:cNvPr id="11" name="Grafik 10" descr="Ein Bild, das Fahrradreifen, Fahrradrahmen, Rad, Fahrradausrüstung und Zubehör enthält.&#10;&#10;Automatisch generierte Beschreibung">
            <a:extLst>
              <a:ext uri="{FF2B5EF4-FFF2-40B4-BE49-F238E27FC236}">
                <a16:creationId xmlns:a16="http://schemas.microsoft.com/office/drawing/2014/main" id="{7C8CFAA9-6C7F-822B-855F-E2B89389DB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2646" y="1065109"/>
            <a:ext cx="1830364" cy="1830364"/>
          </a:xfrm>
          <a:prstGeom prst="rect">
            <a:avLst/>
          </a:prstGeom>
        </p:spPr>
      </p:pic>
      <p:pic>
        <p:nvPicPr>
          <p:cNvPr id="16" name="Grafik 15" descr="Ein Bild, das Symbol, Kreis, Grafiken, Design enthält.&#10;&#10;Automatisch generierte Beschreibung">
            <a:extLst>
              <a:ext uri="{FF2B5EF4-FFF2-40B4-BE49-F238E27FC236}">
                <a16:creationId xmlns:a16="http://schemas.microsoft.com/office/drawing/2014/main" id="{3D9D52AC-7392-5BB5-583C-FC56A2CCEED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2645" y="3628413"/>
            <a:ext cx="1875121" cy="1875121"/>
          </a:xfrm>
          <a:prstGeom prst="rect">
            <a:avLst/>
          </a:prstGeom>
        </p:spPr>
      </p:pic>
      <p:pic>
        <p:nvPicPr>
          <p:cNvPr id="20" name="Grafik 19" descr="Ein Bild, das Symbol, Schrift, Grafiken, Design enthält.&#10;&#10;Automatisch generierte Beschreibung">
            <a:extLst>
              <a:ext uri="{FF2B5EF4-FFF2-40B4-BE49-F238E27FC236}">
                <a16:creationId xmlns:a16="http://schemas.microsoft.com/office/drawing/2014/main" id="{E250E4D9-4D4F-9472-93AC-2692FA83959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17440" y="3905744"/>
            <a:ext cx="2421212" cy="1617170"/>
          </a:xfrm>
          <a:prstGeom prst="rect">
            <a:avLst/>
          </a:prstGeom>
        </p:spPr>
      </p:pic>
    </p:spTree>
    <p:extLst>
      <p:ext uri="{BB962C8B-B14F-4D97-AF65-F5344CB8AC3E}">
        <p14:creationId xmlns:p14="http://schemas.microsoft.com/office/powerpoint/2010/main" val="288501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B836C-0C86-4340-005A-DBB650EBE006}"/>
              </a:ext>
            </a:extLst>
          </p:cNvPr>
          <p:cNvSpPr>
            <a:spLocks noGrp="1"/>
          </p:cNvSpPr>
          <p:nvPr>
            <p:ph type="title"/>
          </p:nvPr>
        </p:nvSpPr>
        <p:spPr/>
        <p:txBody>
          <a:bodyPr/>
          <a:lstStyle/>
          <a:p>
            <a:r>
              <a:rPr lang="de-DE" dirty="0"/>
              <a:t>1.1 Verkehrszeichen</a:t>
            </a:r>
          </a:p>
        </p:txBody>
      </p:sp>
      <p:grpSp>
        <p:nvGrpSpPr>
          <p:cNvPr id="15" name="Gruppieren 14">
            <a:extLst>
              <a:ext uri="{FF2B5EF4-FFF2-40B4-BE49-F238E27FC236}">
                <a16:creationId xmlns:a16="http://schemas.microsoft.com/office/drawing/2014/main" id="{D877837C-AFFE-E759-7881-B1C683772091}"/>
              </a:ext>
            </a:extLst>
          </p:cNvPr>
          <p:cNvGrpSpPr/>
          <p:nvPr/>
        </p:nvGrpSpPr>
        <p:grpSpPr>
          <a:xfrm>
            <a:off x="1375989" y="1187173"/>
            <a:ext cx="1665682" cy="2255435"/>
            <a:chOff x="814387" y="1173564"/>
            <a:chExt cx="1324204" cy="1712511"/>
          </a:xfrm>
        </p:grpSpPr>
        <p:pic>
          <p:nvPicPr>
            <p:cNvPr id="6" name="Grafik 5">
              <a:extLst>
                <a:ext uri="{FF2B5EF4-FFF2-40B4-BE49-F238E27FC236}">
                  <a16:creationId xmlns:a16="http://schemas.microsoft.com/office/drawing/2014/main" id="{FB37AA44-29E0-555A-39CC-EEA10C96AC1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bwMode="auto">
            <a:xfrm>
              <a:off x="1652816" y="1210282"/>
              <a:ext cx="485775" cy="498918"/>
            </a:xfrm>
            <a:prstGeom prst="rect">
              <a:avLst/>
            </a:prstGeom>
            <a:noFill/>
            <a:ln>
              <a:noFill/>
            </a:ln>
          </p:spPr>
        </p:pic>
        <p:pic>
          <p:nvPicPr>
            <p:cNvPr id="7" name="Grafik 6" descr="Ein Bild, das Kreis enthält.&#10;&#10;Automatisch generierte Beschreibung">
              <a:extLst>
                <a:ext uri="{FF2B5EF4-FFF2-40B4-BE49-F238E27FC236}">
                  <a16:creationId xmlns:a16="http://schemas.microsoft.com/office/drawing/2014/main" id="{A4F7BDB9-8100-3C31-F1ED-CDB5D1790D5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14387" y="1173564"/>
              <a:ext cx="876301" cy="1712511"/>
            </a:xfrm>
            <a:prstGeom prst="rect">
              <a:avLst/>
            </a:prstGeom>
          </p:spPr>
        </p:pic>
      </p:grpSp>
      <p:pic>
        <p:nvPicPr>
          <p:cNvPr id="4" name="Grafik 3">
            <a:extLst>
              <a:ext uri="{FF2B5EF4-FFF2-40B4-BE49-F238E27FC236}">
                <a16:creationId xmlns:a16="http://schemas.microsoft.com/office/drawing/2014/main" id="{22D37783-16DA-5782-E7F6-1F9871E4643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bwMode="auto">
          <a:xfrm>
            <a:off x="689491" y="4558932"/>
            <a:ext cx="1102276" cy="1421626"/>
          </a:xfrm>
          <a:prstGeom prst="rect">
            <a:avLst/>
          </a:prstGeom>
          <a:noFill/>
          <a:ln>
            <a:noFill/>
          </a:ln>
        </p:spPr>
      </p:pic>
      <p:sp>
        <p:nvSpPr>
          <p:cNvPr id="16" name="Textfeld 15">
            <a:extLst>
              <a:ext uri="{FF2B5EF4-FFF2-40B4-BE49-F238E27FC236}">
                <a16:creationId xmlns:a16="http://schemas.microsoft.com/office/drawing/2014/main" id="{6DDB44D3-65CD-3C35-91F3-B2D3B028F768}"/>
              </a:ext>
            </a:extLst>
          </p:cNvPr>
          <p:cNvSpPr txBox="1"/>
          <p:nvPr/>
        </p:nvSpPr>
        <p:spPr>
          <a:xfrm>
            <a:off x="689491" y="3512980"/>
            <a:ext cx="7992171" cy="923330"/>
          </a:xfrm>
          <a:prstGeom prst="rect">
            <a:avLst/>
          </a:prstGeom>
          <a:noFill/>
        </p:spPr>
        <p:txBody>
          <a:bodyPr wrap="square" rtlCol="0">
            <a:spAutoFit/>
          </a:bodyPr>
          <a:lstStyle/>
          <a:p>
            <a:r>
              <a:rPr lang="de-DE" dirty="0"/>
              <a:t>     Ampel mit Grünpfeil				Fahrradstraße </a:t>
            </a:r>
          </a:p>
          <a:p>
            <a:endParaRPr lang="de-DE" dirty="0"/>
          </a:p>
          <a:p>
            <a:r>
              <a:rPr lang="de-DE" dirty="0"/>
              <a:t>Zusatzschilder:</a:t>
            </a:r>
          </a:p>
        </p:txBody>
      </p:sp>
      <p:pic>
        <p:nvPicPr>
          <p:cNvPr id="8" name="Grafik 7" descr="Ein Bild, das Text, Fahrradreifen, Fahrradrahmen, Fahrzeug enthält.&#10;&#10;Automatisch generierte Beschreibung">
            <a:extLst>
              <a:ext uri="{FF2B5EF4-FFF2-40B4-BE49-F238E27FC236}">
                <a16:creationId xmlns:a16="http://schemas.microsoft.com/office/drawing/2014/main" id="{398F3988-AFFB-C3A7-B137-476509AB34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75215" y="1174844"/>
            <a:ext cx="2170176" cy="2170176"/>
          </a:xfrm>
          <a:prstGeom prst="rect">
            <a:avLst/>
          </a:prstGeom>
        </p:spPr>
      </p:pic>
      <p:pic>
        <p:nvPicPr>
          <p:cNvPr id="11" name="Grafik 10" descr="Ein Bild, das Fahrradrahmen, Fahrradreifen, Bike, Fahrradausrüstung und Zubehör enthält.&#10;&#10;Automatisch generierte Beschreibung">
            <a:extLst>
              <a:ext uri="{FF2B5EF4-FFF2-40B4-BE49-F238E27FC236}">
                <a16:creationId xmlns:a16="http://schemas.microsoft.com/office/drawing/2014/main" id="{29BDFD9D-CDB3-A7B7-B000-B057E7BC20E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79817" y="2926652"/>
            <a:ext cx="1855637" cy="1396940"/>
          </a:xfrm>
          <a:prstGeom prst="rect">
            <a:avLst/>
          </a:prstGeom>
        </p:spPr>
      </p:pic>
      <p:pic>
        <p:nvPicPr>
          <p:cNvPr id="18" name="Grafik 17" descr="Ein Bild, das Bike, Fahrradrahmen, Fahrradreifen, Fahrzeug enthält.&#10;&#10;Automatisch generierte Beschreibung">
            <a:extLst>
              <a:ext uri="{FF2B5EF4-FFF2-40B4-BE49-F238E27FC236}">
                <a16:creationId xmlns:a16="http://schemas.microsoft.com/office/drawing/2014/main" id="{23F62D04-D904-C863-39F1-C7F5D8F6E5F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258360" y="4604270"/>
            <a:ext cx="1786314" cy="1339736"/>
          </a:xfrm>
          <a:prstGeom prst="rect">
            <a:avLst/>
          </a:prstGeom>
        </p:spPr>
      </p:pic>
      <p:pic>
        <p:nvPicPr>
          <p:cNvPr id="20" name="Grafik 19" descr="Ein Bild, das Text, Fahrradreifen, Bike, Fahrradrahmen enthält.&#10;&#10;Automatisch generierte Beschreibung">
            <a:extLst>
              <a:ext uri="{FF2B5EF4-FFF2-40B4-BE49-F238E27FC236}">
                <a16:creationId xmlns:a16="http://schemas.microsoft.com/office/drawing/2014/main" id="{E3BFCB83-FB18-4D99-5E4E-D211B4D7C7B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426910" y="4604270"/>
            <a:ext cx="1796412" cy="1347309"/>
          </a:xfrm>
          <a:prstGeom prst="rect">
            <a:avLst/>
          </a:prstGeom>
        </p:spPr>
      </p:pic>
      <p:pic>
        <p:nvPicPr>
          <p:cNvPr id="22" name="Grafik 21" descr="Ein Bild, das Fahrradrahmen, Fahrradreifen, Bike, Fahrradausrüstung und Zubehör enthält.&#10;&#10;Automatisch generierte Beschreibung">
            <a:extLst>
              <a:ext uri="{FF2B5EF4-FFF2-40B4-BE49-F238E27FC236}">
                <a16:creationId xmlns:a16="http://schemas.microsoft.com/office/drawing/2014/main" id="{46C67064-95BF-DBD8-65DC-6FAE648FE09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679816" y="4560767"/>
            <a:ext cx="1855637" cy="1391728"/>
          </a:xfrm>
          <a:prstGeom prst="rect">
            <a:avLst/>
          </a:prstGeom>
        </p:spPr>
      </p:pic>
    </p:spTree>
    <p:extLst>
      <p:ext uri="{BB962C8B-B14F-4D97-AF65-F5344CB8AC3E}">
        <p14:creationId xmlns:p14="http://schemas.microsoft.com/office/powerpoint/2010/main" val="71534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F3943-AB80-2251-AF82-DDC925CC2077}"/>
              </a:ext>
            </a:extLst>
          </p:cNvPr>
          <p:cNvSpPr>
            <a:spLocks noGrp="1"/>
          </p:cNvSpPr>
          <p:nvPr>
            <p:ph type="title"/>
          </p:nvPr>
        </p:nvSpPr>
        <p:spPr/>
        <p:txBody>
          <a:bodyPr/>
          <a:lstStyle/>
          <a:p>
            <a:r>
              <a:rPr lang="de-DE" dirty="0"/>
              <a:t>1.2 Verkehrsregeln: Vorfahrt</a:t>
            </a:r>
          </a:p>
        </p:txBody>
      </p:sp>
      <p:pic>
        <p:nvPicPr>
          <p:cNvPr id="12" name="Grafik 11" descr="Ein Bild, das Kreis enthält.&#10;&#10;Automatisch generierte Beschreibung">
            <a:extLst>
              <a:ext uri="{FF2B5EF4-FFF2-40B4-BE49-F238E27FC236}">
                <a16:creationId xmlns:a16="http://schemas.microsoft.com/office/drawing/2014/main" id="{DBF8B4E7-F8A6-8D3B-120D-29D8C9B40EC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23239" y="1158927"/>
            <a:ext cx="517840" cy="1059585"/>
          </a:xfrm>
          <a:prstGeom prst="rect">
            <a:avLst/>
          </a:prstGeom>
        </p:spPr>
      </p:pic>
      <p:grpSp>
        <p:nvGrpSpPr>
          <p:cNvPr id="19" name="Gruppieren 18">
            <a:extLst>
              <a:ext uri="{FF2B5EF4-FFF2-40B4-BE49-F238E27FC236}">
                <a16:creationId xmlns:a16="http://schemas.microsoft.com/office/drawing/2014/main" id="{B8944793-9C16-1297-8459-A4F77538E9DB}"/>
              </a:ext>
            </a:extLst>
          </p:cNvPr>
          <p:cNvGrpSpPr/>
          <p:nvPr/>
        </p:nvGrpSpPr>
        <p:grpSpPr>
          <a:xfrm>
            <a:off x="1824908" y="2184816"/>
            <a:ext cx="2308243" cy="617216"/>
            <a:chOff x="2632710" y="2574033"/>
            <a:chExt cx="2308243" cy="617216"/>
          </a:xfrm>
        </p:grpSpPr>
        <p:pic>
          <p:nvPicPr>
            <p:cNvPr id="13" name="Grafik 12" descr="Verkehrszeichen: Vorfahrt nächste Kreuzung">
              <a:extLst>
                <a:ext uri="{FF2B5EF4-FFF2-40B4-BE49-F238E27FC236}">
                  <a16:creationId xmlns:a16="http://schemas.microsoft.com/office/drawing/2014/main" id="{9749C493-F4F2-32B5-9788-D78CA0F1619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bwMode="auto">
            <a:xfrm>
              <a:off x="2632710" y="2637764"/>
              <a:ext cx="583020" cy="535858"/>
            </a:xfrm>
            <a:prstGeom prst="rect">
              <a:avLst/>
            </a:prstGeom>
            <a:noFill/>
            <a:ln>
              <a:noFill/>
            </a:ln>
          </p:spPr>
        </p:pic>
        <p:pic>
          <p:nvPicPr>
            <p:cNvPr id="14" name="Grafik 13" descr="Verkehrszeichen: Stop">
              <a:extLst>
                <a:ext uri="{FF2B5EF4-FFF2-40B4-BE49-F238E27FC236}">
                  <a16:creationId xmlns:a16="http://schemas.microsoft.com/office/drawing/2014/main" id="{2EA4424F-F03D-51F6-2E06-9F2AB1E7321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bwMode="auto">
            <a:xfrm>
              <a:off x="4374748" y="2601719"/>
              <a:ext cx="566205" cy="589530"/>
            </a:xfrm>
            <a:prstGeom prst="rect">
              <a:avLst/>
            </a:prstGeom>
            <a:noFill/>
            <a:ln>
              <a:noFill/>
            </a:ln>
          </p:spPr>
        </p:pic>
        <p:pic>
          <p:nvPicPr>
            <p:cNvPr id="16" name="Grafik 15" descr="Verkehrszeichen: Vorfahrt gewähren">
              <a:extLst>
                <a:ext uri="{FF2B5EF4-FFF2-40B4-BE49-F238E27FC236}">
                  <a16:creationId xmlns:a16="http://schemas.microsoft.com/office/drawing/2014/main" id="{C2B8C30B-8567-8CBA-1DF9-432052A6253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bwMode="auto">
            <a:xfrm>
              <a:off x="3825674" y="2574033"/>
              <a:ext cx="563880" cy="562649"/>
            </a:xfrm>
            <a:prstGeom prst="rect">
              <a:avLst/>
            </a:prstGeom>
            <a:noFill/>
            <a:ln>
              <a:noFill/>
            </a:ln>
          </p:spPr>
        </p:pic>
        <p:pic>
          <p:nvPicPr>
            <p:cNvPr id="17" name="Grafik 16" descr="Verkehrszeichen: Vorfahrtsstraße">
              <a:extLst>
                <a:ext uri="{FF2B5EF4-FFF2-40B4-BE49-F238E27FC236}">
                  <a16:creationId xmlns:a16="http://schemas.microsoft.com/office/drawing/2014/main" id="{1F06BE8F-883E-1931-8359-FE983E0D3D48}"/>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bwMode="auto">
            <a:xfrm>
              <a:off x="3242654" y="2632199"/>
              <a:ext cx="583020" cy="518125"/>
            </a:xfrm>
            <a:prstGeom prst="rect">
              <a:avLst/>
            </a:prstGeom>
            <a:noFill/>
            <a:ln>
              <a:noFill/>
            </a:ln>
          </p:spPr>
        </p:pic>
      </p:grpSp>
      <p:grpSp>
        <p:nvGrpSpPr>
          <p:cNvPr id="58" name="Gruppieren 57">
            <a:extLst>
              <a:ext uri="{FF2B5EF4-FFF2-40B4-BE49-F238E27FC236}">
                <a16:creationId xmlns:a16="http://schemas.microsoft.com/office/drawing/2014/main" id="{3CEEFC85-8721-F794-618E-E39764B9F84A}"/>
              </a:ext>
            </a:extLst>
          </p:cNvPr>
          <p:cNvGrpSpPr>
            <a:grpSpLocks noChangeAspect="1"/>
          </p:cNvGrpSpPr>
          <p:nvPr/>
        </p:nvGrpSpPr>
        <p:grpSpPr>
          <a:xfrm>
            <a:off x="4390027" y="2133317"/>
            <a:ext cx="2278891" cy="2212874"/>
            <a:chOff x="6368877" y="1978663"/>
            <a:chExt cx="2511773" cy="2381994"/>
          </a:xfrm>
        </p:grpSpPr>
        <p:sp>
          <p:nvSpPr>
            <p:cNvPr id="22" name="Rechteck 21">
              <a:extLst>
                <a:ext uri="{FF2B5EF4-FFF2-40B4-BE49-F238E27FC236}">
                  <a16:creationId xmlns:a16="http://schemas.microsoft.com/office/drawing/2014/main" id="{A41097F9-F20F-CF69-9AED-F40400ADB381}"/>
                </a:ext>
              </a:extLst>
            </p:cNvPr>
            <p:cNvSpPr/>
            <p:nvPr/>
          </p:nvSpPr>
          <p:spPr>
            <a:xfrm>
              <a:off x="6438900" y="2812533"/>
              <a:ext cx="2270760" cy="63010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171B0CDA-5FFC-9855-4358-37D643005A4C}"/>
                </a:ext>
              </a:extLst>
            </p:cNvPr>
            <p:cNvGrpSpPr/>
            <p:nvPr/>
          </p:nvGrpSpPr>
          <p:grpSpPr>
            <a:xfrm>
              <a:off x="7288529" y="3028471"/>
              <a:ext cx="710807" cy="1332186"/>
              <a:chOff x="7288530" y="3028471"/>
              <a:chExt cx="571500" cy="1332186"/>
            </a:xfrm>
          </p:grpSpPr>
          <p:sp>
            <p:nvSpPr>
              <p:cNvPr id="23" name="Rechteck 22">
                <a:extLst>
                  <a:ext uri="{FF2B5EF4-FFF2-40B4-BE49-F238E27FC236}">
                    <a16:creationId xmlns:a16="http://schemas.microsoft.com/office/drawing/2014/main" id="{0FD48173-C59D-BD5F-B441-558383E08AB2}"/>
                  </a:ext>
                </a:extLst>
              </p:cNvPr>
              <p:cNvSpPr/>
              <p:nvPr/>
            </p:nvSpPr>
            <p:spPr>
              <a:xfrm>
                <a:off x="7288530" y="3028471"/>
                <a:ext cx="571500" cy="127724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A0038EE-6824-DFCA-9997-4815D1031DAD}"/>
                  </a:ext>
                </a:extLst>
              </p:cNvPr>
              <p:cNvSpPr/>
              <p:nvPr/>
            </p:nvSpPr>
            <p:spPr>
              <a:xfrm rot="5400000">
                <a:off x="7425340" y="3633595"/>
                <a:ext cx="297880" cy="5493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27" name="Rechteck 26">
                <a:extLst>
                  <a:ext uri="{FF2B5EF4-FFF2-40B4-BE49-F238E27FC236}">
                    <a16:creationId xmlns:a16="http://schemas.microsoft.com/office/drawing/2014/main" id="{3B0A5AF9-EF67-D03C-3726-A99B7F3CA846}"/>
                  </a:ext>
                </a:extLst>
              </p:cNvPr>
              <p:cNvSpPr/>
              <p:nvPr/>
            </p:nvSpPr>
            <p:spPr>
              <a:xfrm rot="5400000">
                <a:off x="7425340" y="4184248"/>
                <a:ext cx="297880" cy="5493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grpSp>
        <p:sp>
          <p:nvSpPr>
            <p:cNvPr id="28" name="Rechteck 27">
              <a:extLst>
                <a:ext uri="{FF2B5EF4-FFF2-40B4-BE49-F238E27FC236}">
                  <a16:creationId xmlns:a16="http://schemas.microsoft.com/office/drawing/2014/main" id="{BE6BA20E-8E41-969F-6785-0F9E270962EC}"/>
                </a:ext>
              </a:extLst>
            </p:cNvPr>
            <p:cNvSpPr/>
            <p:nvPr/>
          </p:nvSpPr>
          <p:spPr>
            <a:xfrm>
              <a:off x="8582770" y="3114710"/>
              <a:ext cx="297880" cy="5493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30" name="Rechteck 29">
              <a:extLst>
                <a:ext uri="{FF2B5EF4-FFF2-40B4-BE49-F238E27FC236}">
                  <a16:creationId xmlns:a16="http://schemas.microsoft.com/office/drawing/2014/main" id="{989E1F40-A0A3-DDB9-58ED-13E410BFF58A}"/>
                </a:ext>
              </a:extLst>
            </p:cNvPr>
            <p:cNvSpPr/>
            <p:nvPr/>
          </p:nvSpPr>
          <p:spPr>
            <a:xfrm>
              <a:off x="8026510" y="3114710"/>
              <a:ext cx="297880" cy="5493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dirty="0"/>
            </a:p>
          </p:txBody>
        </p:sp>
        <p:sp>
          <p:nvSpPr>
            <p:cNvPr id="31" name="Rechteck 30">
              <a:extLst>
                <a:ext uri="{FF2B5EF4-FFF2-40B4-BE49-F238E27FC236}">
                  <a16:creationId xmlns:a16="http://schemas.microsoft.com/office/drawing/2014/main" id="{B9B3624C-EA4A-3B85-2632-AB4050EB5589}"/>
                </a:ext>
              </a:extLst>
            </p:cNvPr>
            <p:cNvSpPr/>
            <p:nvPr/>
          </p:nvSpPr>
          <p:spPr>
            <a:xfrm>
              <a:off x="6976177" y="3114710"/>
              <a:ext cx="297880" cy="5493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32" name="Rechteck 31">
              <a:extLst>
                <a:ext uri="{FF2B5EF4-FFF2-40B4-BE49-F238E27FC236}">
                  <a16:creationId xmlns:a16="http://schemas.microsoft.com/office/drawing/2014/main" id="{597A3D33-33E8-EDD1-3323-ECF2A52E51E9}"/>
                </a:ext>
              </a:extLst>
            </p:cNvPr>
            <p:cNvSpPr/>
            <p:nvPr/>
          </p:nvSpPr>
          <p:spPr>
            <a:xfrm>
              <a:off x="6368877" y="3114710"/>
              <a:ext cx="297880" cy="5493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pic>
          <p:nvPicPr>
            <p:cNvPr id="21" name="Grafik 20" descr="Auto mit einfarbiger Füllung">
              <a:extLst>
                <a:ext uri="{FF2B5EF4-FFF2-40B4-BE49-F238E27FC236}">
                  <a16:creationId xmlns:a16="http://schemas.microsoft.com/office/drawing/2014/main" id="{B23C5711-C2D2-C591-2505-441E213C9D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8057014" y="2717650"/>
              <a:ext cx="429606" cy="429606"/>
            </a:xfrm>
            <a:prstGeom prst="rect">
              <a:avLst/>
            </a:prstGeom>
          </p:spPr>
        </p:pic>
        <p:grpSp>
          <p:nvGrpSpPr>
            <p:cNvPr id="43" name="Gruppieren 42">
              <a:extLst>
                <a:ext uri="{FF2B5EF4-FFF2-40B4-BE49-F238E27FC236}">
                  <a16:creationId xmlns:a16="http://schemas.microsoft.com/office/drawing/2014/main" id="{A517D021-065A-6F3C-2B56-0E2B42D6D525}"/>
                </a:ext>
              </a:extLst>
            </p:cNvPr>
            <p:cNvGrpSpPr/>
            <p:nvPr/>
          </p:nvGrpSpPr>
          <p:grpSpPr>
            <a:xfrm>
              <a:off x="7288530" y="1978663"/>
              <a:ext cx="710806" cy="1101306"/>
              <a:chOff x="7288530" y="1978663"/>
              <a:chExt cx="571500" cy="1101306"/>
            </a:xfrm>
          </p:grpSpPr>
          <p:sp>
            <p:nvSpPr>
              <p:cNvPr id="38" name="Rechteck 37">
                <a:extLst>
                  <a:ext uri="{FF2B5EF4-FFF2-40B4-BE49-F238E27FC236}">
                    <a16:creationId xmlns:a16="http://schemas.microsoft.com/office/drawing/2014/main" id="{B203F27C-06ED-94D2-EC61-A93817B7DCC3}"/>
                  </a:ext>
                </a:extLst>
              </p:cNvPr>
              <p:cNvSpPr/>
              <p:nvPr/>
            </p:nvSpPr>
            <p:spPr>
              <a:xfrm>
                <a:off x="7288530" y="2138232"/>
                <a:ext cx="571500" cy="94173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30B9C659-0DB8-2583-AE96-83EA02DC432D}"/>
                  </a:ext>
                </a:extLst>
              </p:cNvPr>
              <p:cNvSpPr/>
              <p:nvPr/>
            </p:nvSpPr>
            <p:spPr>
              <a:xfrm rot="5400000">
                <a:off x="7425340" y="2100134"/>
                <a:ext cx="297880" cy="5493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40" name="Rechteck 39">
                <a:extLst>
                  <a:ext uri="{FF2B5EF4-FFF2-40B4-BE49-F238E27FC236}">
                    <a16:creationId xmlns:a16="http://schemas.microsoft.com/office/drawing/2014/main" id="{D2A3810F-0885-675F-2E62-6557EF6298A4}"/>
                  </a:ext>
                </a:extLst>
              </p:cNvPr>
              <p:cNvSpPr/>
              <p:nvPr/>
            </p:nvSpPr>
            <p:spPr>
              <a:xfrm rot="5400000">
                <a:off x="7425340" y="2650787"/>
                <a:ext cx="297880" cy="5493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grpSp>
        <p:pic>
          <p:nvPicPr>
            <p:cNvPr id="42" name="Grafik 41" descr="Radfahren mit einfarbiger Füllung">
              <a:extLst>
                <a:ext uri="{FF2B5EF4-FFF2-40B4-BE49-F238E27FC236}">
                  <a16:creationId xmlns:a16="http://schemas.microsoft.com/office/drawing/2014/main" id="{7A898195-87E6-B322-BFE5-39E848EF4A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78693" y="3169256"/>
              <a:ext cx="258883" cy="258883"/>
            </a:xfrm>
            <a:prstGeom prst="rect">
              <a:avLst/>
            </a:prstGeom>
          </p:spPr>
        </p:pic>
        <p:grpSp>
          <p:nvGrpSpPr>
            <p:cNvPr id="47" name="Gruppieren 46">
              <a:extLst>
                <a:ext uri="{FF2B5EF4-FFF2-40B4-BE49-F238E27FC236}">
                  <a16:creationId xmlns:a16="http://schemas.microsoft.com/office/drawing/2014/main" id="{3DEE0BC6-8B37-4F45-6A4C-2D3D00731345}"/>
                </a:ext>
              </a:extLst>
            </p:cNvPr>
            <p:cNvGrpSpPr/>
            <p:nvPr/>
          </p:nvGrpSpPr>
          <p:grpSpPr>
            <a:xfrm>
              <a:off x="7736875" y="3629640"/>
              <a:ext cx="197894" cy="449349"/>
              <a:chOff x="6025729" y="3888147"/>
              <a:chExt cx="342900" cy="634632"/>
            </a:xfrm>
          </p:grpSpPr>
          <p:sp>
            <p:nvSpPr>
              <p:cNvPr id="45" name="Rechteck: abgerundete Ecken 44">
                <a:extLst>
                  <a:ext uri="{FF2B5EF4-FFF2-40B4-BE49-F238E27FC236}">
                    <a16:creationId xmlns:a16="http://schemas.microsoft.com/office/drawing/2014/main" id="{04BB1C7D-6CE2-2AF6-535D-85CCFEA5BD39}"/>
                  </a:ext>
                </a:extLst>
              </p:cNvPr>
              <p:cNvSpPr/>
              <p:nvPr/>
            </p:nvSpPr>
            <p:spPr>
              <a:xfrm>
                <a:off x="6025729" y="3982724"/>
                <a:ext cx="342900" cy="54005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a:p>
            </p:txBody>
          </p:sp>
          <p:sp>
            <p:nvSpPr>
              <p:cNvPr id="46" name="Rechteck: abgerundete Ecken 45">
                <a:extLst>
                  <a:ext uri="{FF2B5EF4-FFF2-40B4-BE49-F238E27FC236}">
                    <a16:creationId xmlns:a16="http://schemas.microsoft.com/office/drawing/2014/main" id="{B7329733-E552-A26C-6D10-7901DBA52C7B}"/>
                  </a:ext>
                </a:extLst>
              </p:cNvPr>
              <p:cNvSpPr/>
              <p:nvPr/>
            </p:nvSpPr>
            <p:spPr>
              <a:xfrm>
                <a:off x="6067639" y="3888147"/>
                <a:ext cx="256961" cy="6305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a:p>
            </p:txBody>
          </p:sp>
        </p:grpSp>
        <p:cxnSp>
          <p:nvCxnSpPr>
            <p:cNvPr id="51" name="Gerade Verbindung mit Pfeil 50">
              <a:extLst>
                <a:ext uri="{FF2B5EF4-FFF2-40B4-BE49-F238E27FC236}">
                  <a16:creationId xmlns:a16="http://schemas.microsoft.com/office/drawing/2014/main" id="{5EE8F6CB-48E1-4DA8-8587-4F960D7B23DE}"/>
                </a:ext>
              </a:extLst>
            </p:cNvPr>
            <p:cNvCxnSpPr>
              <a:cxnSpLocks/>
            </p:cNvCxnSpPr>
            <p:nvPr/>
          </p:nvCxnSpPr>
          <p:spPr>
            <a:xfrm flipH="1">
              <a:off x="7227662" y="2971892"/>
              <a:ext cx="75526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3" name="Gerade Verbindung mit Pfeil 52">
              <a:extLst>
                <a:ext uri="{FF2B5EF4-FFF2-40B4-BE49-F238E27FC236}">
                  <a16:creationId xmlns:a16="http://schemas.microsoft.com/office/drawing/2014/main" id="{11A18BE0-24B5-92E7-5831-8534209BB4B7}"/>
                </a:ext>
              </a:extLst>
            </p:cNvPr>
            <p:cNvCxnSpPr>
              <a:cxnSpLocks/>
            </p:cNvCxnSpPr>
            <p:nvPr/>
          </p:nvCxnSpPr>
          <p:spPr>
            <a:xfrm flipV="1">
              <a:off x="7853524" y="2792458"/>
              <a:ext cx="0" cy="71388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6" name="Gerade Verbindung mit Pfeil 55">
              <a:extLst>
                <a:ext uri="{FF2B5EF4-FFF2-40B4-BE49-F238E27FC236}">
                  <a16:creationId xmlns:a16="http://schemas.microsoft.com/office/drawing/2014/main" id="{F4D362AC-4304-F8F1-186D-C4187D527A08}"/>
                </a:ext>
              </a:extLst>
            </p:cNvPr>
            <p:cNvCxnSpPr>
              <a:cxnSpLocks/>
            </p:cNvCxnSpPr>
            <p:nvPr/>
          </p:nvCxnSpPr>
          <p:spPr>
            <a:xfrm>
              <a:off x="7196646" y="3285326"/>
              <a:ext cx="53576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sp>
        <p:nvSpPr>
          <p:cNvPr id="60" name="Pfeil: nach rechts 59">
            <a:extLst>
              <a:ext uri="{FF2B5EF4-FFF2-40B4-BE49-F238E27FC236}">
                <a16:creationId xmlns:a16="http://schemas.microsoft.com/office/drawing/2014/main" id="{1DF72A6A-18AD-663E-8B15-4C0BB9ADF1A0}"/>
              </a:ext>
            </a:extLst>
          </p:cNvPr>
          <p:cNvSpPr/>
          <p:nvPr/>
        </p:nvSpPr>
        <p:spPr>
          <a:xfrm>
            <a:off x="377157" y="2183068"/>
            <a:ext cx="1361440" cy="498917"/>
          </a:xfrm>
          <a:prstGeom prst="rightArrow">
            <a:avLst/>
          </a:prstGeom>
          <a:solidFill>
            <a:srgbClr val="08A86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dirty="0"/>
              <a:t>Ampeln</a:t>
            </a:r>
          </a:p>
        </p:txBody>
      </p:sp>
      <p:sp>
        <p:nvSpPr>
          <p:cNvPr id="61" name="Pfeil: nach rechts 60">
            <a:extLst>
              <a:ext uri="{FF2B5EF4-FFF2-40B4-BE49-F238E27FC236}">
                <a16:creationId xmlns:a16="http://schemas.microsoft.com/office/drawing/2014/main" id="{FB88DE4D-8ABF-E2C8-1896-136B863F269B}"/>
              </a:ext>
            </a:extLst>
          </p:cNvPr>
          <p:cNvSpPr/>
          <p:nvPr/>
        </p:nvSpPr>
        <p:spPr>
          <a:xfrm>
            <a:off x="1842585" y="2934995"/>
            <a:ext cx="2435657" cy="561934"/>
          </a:xfrm>
          <a:prstGeom prst="rightArrow">
            <a:avLst/>
          </a:prstGeom>
          <a:solidFill>
            <a:srgbClr val="08A86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dirty="0"/>
              <a:t>Vorfahrtsschilder</a:t>
            </a:r>
          </a:p>
        </p:txBody>
      </p:sp>
      <p:sp>
        <p:nvSpPr>
          <p:cNvPr id="62" name="Pfeil: nach rechts 61">
            <a:extLst>
              <a:ext uri="{FF2B5EF4-FFF2-40B4-BE49-F238E27FC236}">
                <a16:creationId xmlns:a16="http://schemas.microsoft.com/office/drawing/2014/main" id="{722036B5-8A19-5AB3-C7F8-EF66BF16994B}"/>
              </a:ext>
            </a:extLst>
          </p:cNvPr>
          <p:cNvSpPr/>
          <p:nvPr/>
        </p:nvSpPr>
        <p:spPr>
          <a:xfrm>
            <a:off x="4460372" y="4311846"/>
            <a:ext cx="2333531" cy="561934"/>
          </a:xfrm>
          <a:prstGeom prst="rightArrow">
            <a:avLst/>
          </a:prstGeom>
          <a:solidFill>
            <a:srgbClr val="08A86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dirty="0"/>
              <a:t>Rechts vor links</a:t>
            </a:r>
          </a:p>
        </p:txBody>
      </p:sp>
      <p:sp>
        <p:nvSpPr>
          <p:cNvPr id="65" name="Rechteck 64">
            <a:extLst>
              <a:ext uri="{FF2B5EF4-FFF2-40B4-BE49-F238E27FC236}">
                <a16:creationId xmlns:a16="http://schemas.microsoft.com/office/drawing/2014/main" id="{3D31F734-B000-BA89-E165-75C178526265}"/>
              </a:ext>
            </a:extLst>
          </p:cNvPr>
          <p:cNvSpPr/>
          <p:nvPr/>
        </p:nvSpPr>
        <p:spPr>
          <a:xfrm>
            <a:off x="6856790" y="4869945"/>
            <a:ext cx="1744980" cy="289560"/>
          </a:xfrm>
          <a:prstGeom prst="rect">
            <a:avLst/>
          </a:prstGeom>
          <a:solidFill>
            <a:srgbClr val="08A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Sonderfälle</a:t>
            </a:r>
          </a:p>
        </p:txBody>
      </p:sp>
      <p:sp>
        <p:nvSpPr>
          <p:cNvPr id="66" name="Textfeld 65">
            <a:extLst>
              <a:ext uri="{FF2B5EF4-FFF2-40B4-BE49-F238E27FC236}">
                <a16:creationId xmlns:a16="http://schemas.microsoft.com/office/drawing/2014/main" id="{5DEFA27C-CDF4-6C53-4DE3-939E14FD226E}"/>
              </a:ext>
            </a:extLst>
          </p:cNvPr>
          <p:cNvSpPr txBox="1"/>
          <p:nvPr/>
        </p:nvSpPr>
        <p:spPr>
          <a:xfrm>
            <a:off x="6164235" y="5180642"/>
            <a:ext cx="2979765" cy="1138773"/>
          </a:xfrm>
          <a:prstGeom prst="rect">
            <a:avLst/>
          </a:prstGeom>
          <a:noFill/>
        </p:spPr>
        <p:txBody>
          <a:bodyPr wrap="square" rtlCol="0">
            <a:spAutoFit/>
          </a:bodyPr>
          <a:lstStyle/>
          <a:p>
            <a:r>
              <a:rPr lang="de-DE" sz="1300" dirty="0"/>
              <a:t>Hier muss man </a:t>
            </a:r>
            <a:r>
              <a:rPr lang="de-DE" sz="1300" b="1" dirty="0"/>
              <a:t>immer warten </a:t>
            </a:r>
            <a:r>
              <a:rPr lang="de-DE" sz="1300" dirty="0"/>
              <a:t>und</a:t>
            </a:r>
            <a:r>
              <a:rPr lang="de-DE" sz="1300" b="1" dirty="0"/>
              <a:t> anderen Vorfahrt gewähren</a:t>
            </a:r>
            <a:r>
              <a:rPr lang="de-DE" sz="1300" dirty="0"/>
              <a:t>:</a:t>
            </a:r>
          </a:p>
          <a:p>
            <a:endParaRPr lang="de-DE" sz="300" dirty="0"/>
          </a:p>
          <a:p>
            <a:r>
              <a:rPr lang="de-DE" sz="1300" dirty="0"/>
              <a:t>abgesenkter Bordstein (z.B. Grundstückseinfahrt), beim Verlassen eines verkehrsberuhigten Bereichs</a:t>
            </a:r>
          </a:p>
        </p:txBody>
      </p:sp>
      <p:sp>
        <p:nvSpPr>
          <p:cNvPr id="6" name="Rechteck: abgerundete Ecken 5">
            <a:extLst>
              <a:ext uri="{FF2B5EF4-FFF2-40B4-BE49-F238E27FC236}">
                <a16:creationId xmlns:a16="http://schemas.microsoft.com/office/drawing/2014/main" id="{EAE927D5-F493-B0E3-917B-F2B661FCA7F6}"/>
              </a:ext>
            </a:extLst>
          </p:cNvPr>
          <p:cNvSpPr/>
          <p:nvPr/>
        </p:nvSpPr>
        <p:spPr>
          <a:xfrm>
            <a:off x="6185200" y="1240497"/>
            <a:ext cx="2745341" cy="136062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DE" dirty="0"/>
          </a:p>
          <a:p>
            <a:pPr algn="ctr"/>
            <a:r>
              <a:rPr lang="de-DE" dirty="0"/>
              <a:t>In welcher Reihenfolge dürfen Radfahrer, Lkw- und Pkw-Fahrer hier fahren?</a:t>
            </a:r>
          </a:p>
          <a:p>
            <a:pPr algn="ctr"/>
            <a:endParaRPr lang="de-DE" dirty="0"/>
          </a:p>
        </p:txBody>
      </p:sp>
    </p:spTree>
    <p:extLst>
      <p:ext uri="{BB962C8B-B14F-4D97-AF65-F5344CB8AC3E}">
        <p14:creationId xmlns:p14="http://schemas.microsoft.com/office/powerpoint/2010/main" val="65483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14988-F75B-D6A7-5E8D-E1E05A16CA8F}"/>
              </a:ext>
            </a:extLst>
          </p:cNvPr>
          <p:cNvSpPr>
            <a:spLocks noGrp="1"/>
          </p:cNvSpPr>
          <p:nvPr>
            <p:ph type="title"/>
          </p:nvPr>
        </p:nvSpPr>
        <p:spPr>
          <a:xfrm>
            <a:off x="503885" y="299091"/>
            <a:ext cx="6483324" cy="498917"/>
          </a:xfrm>
        </p:spPr>
        <p:txBody>
          <a:bodyPr/>
          <a:lstStyle/>
          <a:p>
            <a:r>
              <a:rPr lang="de-DE" dirty="0"/>
              <a:t>1.2 Verkehrsregeln</a:t>
            </a:r>
            <a:endParaRPr lang="de-DE" sz="2800" dirty="0"/>
          </a:p>
        </p:txBody>
      </p:sp>
      <p:sp>
        <p:nvSpPr>
          <p:cNvPr id="4" name="Textfeld 3">
            <a:extLst>
              <a:ext uri="{FF2B5EF4-FFF2-40B4-BE49-F238E27FC236}">
                <a16:creationId xmlns:a16="http://schemas.microsoft.com/office/drawing/2014/main" id="{158739CF-676F-F127-2539-85D230327C3F}"/>
              </a:ext>
            </a:extLst>
          </p:cNvPr>
          <p:cNvSpPr txBox="1"/>
          <p:nvPr/>
        </p:nvSpPr>
        <p:spPr>
          <a:xfrm>
            <a:off x="503885" y="1139339"/>
            <a:ext cx="6030265" cy="461665"/>
          </a:xfrm>
          <a:prstGeom prst="rect">
            <a:avLst/>
          </a:prstGeom>
          <a:noFill/>
        </p:spPr>
        <p:txBody>
          <a:bodyPr wrap="square" rtlCol="0">
            <a:spAutoFit/>
          </a:bodyPr>
          <a:lstStyle/>
          <a:p>
            <a:r>
              <a:rPr lang="de-DE" sz="2400" b="1" dirty="0"/>
              <a:t>Fußgängerüberweg („Zebrastreifen“)</a:t>
            </a:r>
          </a:p>
        </p:txBody>
      </p:sp>
      <p:sp>
        <p:nvSpPr>
          <p:cNvPr id="8" name="Textfeld 7">
            <a:extLst>
              <a:ext uri="{FF2B5EF4-FFF2-40B4-BE49-F238E27FC236}">
                <a16:creationId xmlns:a16="http://schemas.microsoft.com/office/drawing/2014/main" id="{F46002B2-B15F-964F-E037-A5092DAB42AE}"/>
              </a:ext>
            </a:extLst>
          </p:cNvPr>
          <p:cNvSpPr txBox="1"/>
          <p:nvPr/>
        </p:nvSpPr>
        <p:spPr>
          <a:xfrm>
            <a:off x="503885" y="4364891"/>
            <a:ext cx="7701900" cy="158812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2400" dirty="0"/>
              <a:t>Fußgänger haben hier Vorrang!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2400" dirty="0"/>
              <a:t>Radfahrer müssen absteigen und schieben, wenn sie den Fußgängerüberweg nutzen möchten.</a:t>
            </a:r>
          </a:p>
          <a:p>
            <a:endParaRPr lang="de-DE" dirty="0"/>
          </a:p>
        </p:txBody>
      </p:sp>
      <p:pic>
        <p:nvPicPr>
          <p:cNvPr id="10" name="Grafik 9">
            <a:extLst>
              <a:ext uri="{FF2B5EF4-FFF2-40B4-BE49-F238E27FC236}">
                <a16:creationId xmlns:a16="http://schemas.microsoft.com/office/drawing/2014/main" id="{59B34205-D4BD-0DA5-7DB3-A8F9243A77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95975" y="2029603"/>
            <a:ext cx="1646456" cy="1646456"/>
          </a:xfrm>
          <a:prstGeom prst="rect">
            <a:avLst/>
          </a:prstGeom>
        </p:spPr>
      </p:pic>
      <p:pic>
        <p:nvPicPr>
          <p:cNvPr id="12" name="Grafik 11" descr="Ein Bild, das draußen, Fußgängerübergang, Weg, Szene enthält.&#10;&#10;Automatisch generierte Beschreibung">
            <a:extLst>
              <a:ext uri="{FF2B5EF4-FFF2-40B4-BE49-F238E27FC236}">
                <a16:creationId xmlns:a16="http://schemas.microsoft.com/office/drawing/2014/main" id="{20EFA91E-16AF-E663-AF92-22EADB620B5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38200" y="1682149"/>
            <a:ext cx="3895725" cy="2424347"/>
          </a:xfrm>
          <a:prstGeom prst="rect">
            <a:avLst/>
          </a:prstGeom>
        </p:spPr>
      </p:pic>
    </p:spTree>
    <p:extLst>
      <p:ext uri="{BB962C8B-B14F-4D97-AF65-F5344CB8AC3E}">
        <p14:creationId xmlns:p14="http://schemas.microsoft.com/office/powerpoint/2010/main" val="119098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87962-A636-917E-1D60-E689D8E2D37A}"/>
              </a:ext>
            </a:extLst>
          </p:cNvPr>
          <p:cNvSpPr>
            <a:spLocks noGrp="1"/>
          </p:cNvSpPr>
          <p:nvPr>
            <p:ph type="title"/>
          </p:nvPr>
        </p:nvSpPr>
        <p:spPr/>
        <p:txBody>
          <a:bodyPr/>
          <a:lstStyle/>
          <a:p>
            <a:r>
              <a:rPr lang="de-DE" dirty="0"/>
              <a:t>2. Das verkehrssichere Fahrrad</a:t>
            </a:r>
          </a:p>
        </p:txBody>
      </p:sp>
      <p:pic>
        <p:nvPicPr>
          <p:cNvPr id="3" name="Picture 2">
            <a:extLst>
              <a:ext uri="{FF2B5EF4-FFF2-40B4-BE49-F238E27FC236}">
                <a16:creationId xmlns:a16="http://schemas.microsoft.com/office/drawing/2014/main" id="{8270011B-F071-8815-C38B-197DFA090C9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96478" y="1292771"/>
            <a:ext cx="8751043" cy="502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a:extLst>
              <a:ext uri="{FF2B5EF4-FFF2-40B4-BE49-F238E27FC236}">
                <a16:creationId xmlns:a16="http://schemas.microsoft.com/office/drawing/2014/main" id="{B5E301D0-6A13-7670-F47E-E7335A25EEED}"/>
              </a:ext>
            </a:extLst>
          </p:cNvPr>
          <p:cNvSpPr txBox="1"/>
          <p:nvPr/>
        </p:nvSpPr>
        <p:spPr>
          <a:xfrm>
            <a:off x="126123" y="1000063"/>
            <a:ext cx="6787055"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Rote Linien</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vorgeschriebene Ausstattung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de-DE" sz="1400" b="1" dirty="0">
                <a:solidFill>
                  <a:srgbClr val="F29000"/>
                </a:solidFill>
                <a:latin typeface="Calibri" panose="020F0502020204030204" pitchFamily="34" charset="0"/>
              </a:rPr>
              <a:t>orange</a:t>
            </a:r>
            <a:r>
              <a:rPr kumimoji="0" lang="de-DE" sz="1400" b="1" i="0" u="none" strike="noStrike" kern="1200" cap="none" spc="0" normalizeH="0" baseline="0" noProof="0" dirty="0">
                <a:ln>
                  <a:noFill/>
                </a:ln>
                <a:solidFill>
                  <a:srgbClr val="F29000"/>
                </a:solidFill>
                <a:effectLst/>
                <a:uLnTx/>
                <a:uFillTx/>
                <a:latin typeface="Calibri" panose="020F0502020204030204" pitchFamily="34" charset="0"/>
                <a:ea typeface="+mn-ea"/>
                <a:cs typeface="+mn-cs"/>
              </a:rPr>
              <a:t> Linien</a:t>
            </a:r>
            <a:r>
              <a:rPr kumimoji="0" lang="de-DE" sz="1400" b="0" i="0" u="none" strike="noStrike" kern="1200" cap="none" spc="0" normalizeH="0" baseline="0" noProof="0" dirty="0">
                <a:ln>
                  <a:noFill/>
                </a:ln>
                <a:effectLst/>
                <a:uLnTx/>
                <a:uFillTx/>
                <a:latin typeface="Calibri" panose="020F0502020204030204" pitchFamily="34" charset="0"/>
                <a:ea typeface="+mn-ea"/>
                <a:cs typeface="+mn-cs"/>
              </a:rPr>
              <a:t>:</a:t>
            </a:r>
            <a:r>
              <a:rPr kumimoji="0" lang="de-DE" sz="1400" b="0" i="0" u="none" strike="noStrike" kern="1200" cap="none" spc="0" normalizeH="0" baseline="0" noProof="0" dirty="0">
                <a:ln>
                  <a:noFill/>
                </a:ln>
                <a:solidFill>
                  <a:srgbClr val="FFC000"/>
                </a:solidFill>
                <a:effectLst/>
                <a:uLnTx/>
                <a:uFillTx/>
                <a:latin typeface="Calibri" panose="020F050202020403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sinnvoll, aber keine Pflicht!</a:t>
            </a:r>
          </a:p>
        </p:txBody>
      </p:sp>
    </p:spTree>
    <p:extLst>
      <p:ext uri="{BB962C8B-B14F-4D97-AF65-F5344CB8AC3E}">
        <p14:creationId xmlns:p14="http://schemas.microsoft.com/office/powerpoint/2010/main" val="2610347293"/>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797338f-2393-4eca-bef2-d1b9263ed345" xsi:nil="true"/>
    <lcf76f155ced4ddcb4097134ff3c332f xmlns="22592a13-9599-404a-8243-14d9f12ffe6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6ABECB98E7D7F4A8D56F38400989E54" ma:contentTypeVersion="14" ma:contentTypeDescription="Ein neues Dokument erstellen." ma:contentTypeScope="" ma:versionID="7578887a1f9ad52f6eefeca07270c6ec">
  <xsd:schema xmlns:xsd="http://www.w3.org/2001/XMLSchema" xmlns:xs="http://www.w3.org/2001/XMLSchema" xmlns:p="http://schemas.microsoft.com/office/2006/metadata/properties" xmlns:ns2="22592a13-9599-404a-8243-14d9f12ffe6f" xmlns:ns3="b797338f-2393-4eca-bef2-d1b9263ed345" targetNamespace="http://schemas.microsoft.com/office/2006/metadata/properties" ma:root="true" ma:fieldsID="06411bb92612ddc805b8c7a0f421c4e6" ns2:_="" ns3:_="">
    <xsd:import namespace="22592a13-9599-404a-8243-14d9f12ffe6f"/>
    <xsd:import namespace="b797338f-2393-4eca-bef2-d1b9263ed3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592a13-9599-404a-8243-14d9f12ffe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bd257a3d-2239-4cbb-877f-4c5b8ca9653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97338f-2393-4eca-bef2-d1b9263ed3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96065ec-3bba-4159-84b3-52f28f6cd6f2}" ma:internalName="TaxCatchAll" ma:showField="CatchAllData" ma:web="b797338f-2393-4eca-bef2-d1b9263ed3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301144-F680-4057-A396-8FB8D7EE2C68}">
  <ds:schemaRefs>
    <ds:schemaRef ds:uri="http://schemas.microsoft.com/sharepoint/v3/contenttype/forms"/>
  </ds:schemaRefs>
</ds:datastoreItem>
</file>

<file path=customXml/itemProps2.xml><?xml version="1.0" encoding="utf-8"?>
<ds:datastoreItem xmlns:ds="http://schemas.openxmlformats.org/officeDocument/2006/customXml" ds:itemID="{84BB2485-C2B3-4CB0-AAC0-ED682EA8D61B}">
  <ds:schemaRefs>
    <ds:schemaRef ds:uri="http://schemas.microsoft.com/office/2006/metadata/properties"/>
    <ds:schemaRef ds:uri="http://schemas.microsoft.com/office/infopath/2007/PartnerControls"/>
    <ds:schemaRef ds:uri="b797338f-2393-4eca-bef2-d1b9263ed345"/>
    <ds:schemaRef ds:uri="22592a13-9599-404a-8243-14d9f12ffe6f"/>
  </ds:schemaRefs>
</ds:datastoreItem>
</file>

<file path=customXml/itemProps3.xml><?xml version="1.0" encoding="utf-8"?>
<ds:datastoreItem xmlns:ds="http://schemas.openxmlformats.org/officeDocument/2006/customXml" ds:itemID="{47C7ADF9-2912-4BA1-9DF8-15AF4B2F8D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592a13-9599-404a-8243-14d9f12ffe6f"/>
    <ds:schemaRef ds:uri="b797338f-2393-4eca-bef2-d1b9263ed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2103</Words>
  <Application>Microsoft Office PowerPoint</Application>
  <PresentationFormat>Bildschirmpräsentation (4:3)</PresentationFormat>
  <Paragraphs>214</Paragraphs>
  <Slides>20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Aptos</vt:lpstr>
      <vt:lpstr>Arial</vt:lpstr>
      <vt:lpstr>Calibri</vt:lpstr>
      <vt:lpstr>Calibri Light</vt:lpstr>
      <vt:lpstr>Wingdings</vt:lpstr>
      <vt:lpstr>Benutzerdefiniertes Design</vt:lpstr>
      <vt:lpstr>PowerPoint-Präsentation</vt:lpstr>
      <vt:lpstr>Gliederung</vt:lpstr>
      <vt:lpstr>1.1 Verkehrszeichen</vt:lpstr>
      <vt:lpstr>1.1 Verkehrszeichen</vt:lpstr>
      <vt:lpstr>1.1 Verkehrszeichen</vt:lpstr>
      <vt:lpstr>1.1 Verkehrszeichen</vt:lpstr>
      <vt:lpstr>1.2 Verkehrsregeln: Vorfahrt</vt:lpstr>
      <vt:lpstr>1.2 Verkehrsregeln</vt:lpstr>
      <vt:lpstr>2. Das verkehrssichere Fahrrad</vt:lpstr>
      <vt:lpstr>2. Helm</vt:lpstr>
      <vt:lpstr>2. E-Scooter</vt:lpstr>
      <vt:lpstr>3. Sichtbarkeit</vt:lpstr>
      <vt:lpstr>3. Sichtbarkeit</vt:lpstr>
      <vt:lpstr>4. Gefahrensituationen: Ablenkung</vt:lpstr>
      <vt:lpstr>4. Gefahrensituationen</vt:lpstr>
      <vt:lpstr>4. Gefahrensituationen</vt:lpstr>
      <vt:lpstr>4. Gefahrensituationen</vt:lpstr>
      <vt:lpstr>4. Gefahrensituationen</vt:lpstr>
      <vt:lpstr>4. Gefahrensituationen </vt:lpstr>
      <vt:lpstr>PowerPoint-Präsentation</vt:lpstr>
    </vt:vector>
  </TitlesOfParts>
  <Company>Landesverkehrswacht NRW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Kirstin von Schlabrendorf-Engelbracht</dc:creator>
  <cp:lastModifiedBy>Lüneburg</cp:lastModifiedBy>
  <cp:revision>432</cp:revision>
  <cp:lastPrinted>2025-01-29T08:48:22Z</cp:lastPrinted>
  <dcterms:created xsi:type="dcterms:W3CDTF">2016-01-11T09:50:28Z</dcterms:created>
  <dcterms:modified xsi:type="dcterms:W3CDTF">2026-01-13T11:00:30Z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0x01010096ABECB98E7D7F4A8D56F38400989E54</vt:lpwstr>
  </property>
  <property fmtid="{D5CDD505-2E9C-101B-9397-08002B2CF9AE}" pid="3" name="MediaServiceImageTags">
    <vt:lpwstr/>
  </property>
</Properties>
</file>